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0"/>
  </p:notesMasterIdLst>
  <p:handoutMasterIdLst>
    <p:handoutMasterId r:id="rId41"/>
  </p:handoutMasterIdLst>
  <p:sldIdLst>
    <p:sldId id="256" r:id="rId2"/>
    <p:sldId id="257" r:id="rId3"/>
    <p:sldId id="285" r:id="rId4"/>
    <p:sldId id="258" r:id="rId5"/>
    <p:sldId id="259" r:id="rId6"/>
    <p:sldId id="271" r:id="rId7"/>
    <p:sldId id="260" r:id="rId8"/>
    <p:sldId id="261" r:id="rId9"/>
    <p:sldId id="262" r:id="rId10"/>
    <p:sldId id="263" r:id="rId11"/>
    <p:sldId id="264" r:id="rId12"/>
    <p:sldId id="272" r:id="rId13"/>
    <p:sldId id="265" r:id="rId14"/>
    <p:sldId id="266" r:id="rId15"/>
    <p:sldId id="267" r:id="rId16"/>
    <p:sldId id="268" r:id="rId17"/>
    <p:sldId id="269" r:id="rId18"/>
    <p:sldId id="270" r:id="rId19"/>
    <p:sldId id="273" r:id="rId20"/>
    <p:sldId id="276" r:id="rId21"/>
    <p:sldId id="274" r:id="rId22"/>
    <p:sldId id="275" r:id="rId23"/>
    <p:sldId id="277" r:id="rId24"/>
    <p:sldId id="278" r:id="rId25"/>
    <p:sldId id="279" r:id="rId26"/>
    <p:sldId id="280" r:id="rId27"/>
    <p:sldId id="282" r:id="rId28"/>
    <p:sldId id="281" r:id="rId29"/>
    <p:sldId id="283" r:id="rId30"/>
    <p:sldId id="284" r:id="rId31"/>
    <p:sldId id="293" r:id="rId32"/>
    <p:sldId id="287" r:id="rId33"/>
    <p:sldId id="288" r:id="rId34"/>
    <p:sldId id="289" r:id="rId35"/>
    <p:sldId id="290" r:id="rId36"/>
    <p:sldId id="291" r:id="rId37"/>
    <p:sldId id="292" r:id="rId38"/>
    <p:sldId id="286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6600"/>
    <a:srgbClr val="260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116" y="2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3FC035-E996-4E0B-B5D4-8081E0940B2A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591787-289A-441F-B5E4-6961BDD33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7519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B48FBA-BCC8-4095-A4B2-044CF776D00B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4" name="ตัวแทน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151925-EF24-450B-B52F-1F8A3910F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263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51925-EF24-450B-B52F-1F8A3910FF6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2597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51925-EF24-450B-B52F-1F8A3910FF6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1982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51925-EF24-450B-B52F-1F8A3910FF6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4650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51925-EF24-450B-B52F-1F8A3910FF6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8677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51925-EF24-450B-B52F-1F8A3910FF6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7937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51925-EF24-450B-B52F-1F8A3910FF6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7772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51925-EF24-450B-B52F-1F8A3910FF6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9569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51925-EF24-450B-B52F-1F8A3910FF6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6675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51925-EF24-450B-B52F-1F8A3910FF6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653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51925-EF24-450B-B52F-1F8A3910FF6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5004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51925-EF24-450B-B52F-1F8A3910FF6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8115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51925-EF24-450B-B52F-1F8A3910FF6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6850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51925-EF24-450B-B52F-1F8A3910FF6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2556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51925-EF24-450B-B52F-1F8A3910FF6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3570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51925-EF24-450B-B52F-1F8A3910FF6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4954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51925-EF24-450B-B52F-1F8A3910FF6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6681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51925-EF24-450B-B52F-1F8A3910FF6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149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51925-EF24-450B-B52F-1F8A3910FF6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1733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51925-EF24-450B-B52F-1F8A3910FF6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8111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51925-EF24-450B-B52F-1F8A3910FF6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0864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51925-EF24-450B-B52F-1F8A3910FF6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6850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51925-EF24-450B-B52F-1F8A3910FF6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1534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51925-EF24-450B-B52F-1F8A3910FF6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28254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51925-EF24-450B-B52F-1F8A3910FF6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94848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51925-EF24-450B-B52F-1F8A3910FF6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76510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51925-EF24-450B-B52F-1F8A3910FF6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34428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51925-EF24-450B-B52F-1F8A3910FF6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49054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51925-EF24-450B-B52F-1F8A3910FF6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76488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51925-EF24-450B-B52F-1F8A3910FF6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67039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51925-EF24-450B-B52F-1F8A3910FF6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03965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51925-EF24-450B-B52F-1F8A3910FF6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24273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51925-EF24-450B-B52F-1F8A3910FF6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83716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51925-EF24-450B-B52F-1F8A3910FF6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95021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51925-EF24-450B-B52F-1F8A3910FF63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94171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51925-EF24-450B-B52F-1F8A3910FF63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23321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51925-EF24-450B-B52F-1F8A3910FF63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38268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51925-EF24-450B-B52F-1F8A3910FF63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21163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51925-EF24-450B-B52F-1F8A3910FF63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905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ชื่อเรื่อง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22" name="ชื่อเรื่องรอง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192B8D8-CD3D-4439-B657-8A5AC1E37514}" type="datetime1">
              <a:rPr lang="en-US" smtClean="0"/>
              <a:t>8/29/2018</a:t>
            </a:fld>
            <a:endParaRPr lang="en-US"/>
          </a:p>
        </p:txBody>
      </p:sp>
      <p:sp>
        <p:nvSpPr>
          <p:cNvPr id="20" name="ตัวแทนท้ายกระดาษ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ตัวแทนหมายเลขภาพนิ่ง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A94922-9B27-47BA-853A-8640EA7AA40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วงรี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วงรี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AA8193-991A-456E-AB27-DF4152FD94AE}" type="datetime1">
              <a:rPr lang="en-US" smtClean="0"/>
              <a:t>8/29/2018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A94922-9B27-47BA-853A-8640EA7AA4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สี่เหลี่ยมผืนผ้า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A75BB68-5B7E-4F66-B007-CDAA503FE3B9}" type="datetime1">
              <a:rPr lang="en-US" smtClean="0"/>
              <a:t>8/29/2018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A94922-9B27-47BA-853A-8640EA7AA40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สี่เหลี่ยมผืนผ้า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วงรี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วงรี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AF35FAD-F70F-4E23-9CF8-03EF8DAC0A4C}" type="datetime1">
              <a:rPr lang="en-US" smtClean="0"/>
              <a:t>8/29/2018</a:t>
            </a:fld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A94922-9B27-47BA-853A-8640EA7AA4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เนื้อหา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719C6D-33C5-4D39-909D-123FD324ABEC}" type="datetime1">
              <a:rPr lang="en-US" smtClean="0"/>
              <a:t>8/29/2018</a:t>
            </a:fld>
            <a:endParaRPr lang="en-US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A94922-9B27-47BA-853A-8640EA7AA4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A174C44-32CF-4842-88BB-41F775777F47}" type="datetime1">
              <a:rPr lang="en-US" smtClean="0"/>
              <a:t>8/29/2018</a:t>
            </a:fld>
            <a:endParaRPr lang="en-US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A94922-9B27-47BA-853A-8640EA7AA4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2605CD-F4BA-4335-9371-7EDBEC980971}" type="datetime1">
              <a:rPr lang="en-US" smtClean="0"/>
              <a:t>8/29/2018</a:t>
            </a:fld>
            <a:endParaRPr lang="en-US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A94922-9B27-47BA-853A-8640EA7AA40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สี่เหลี่ยมผืนผ้า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ECE3DF7-1DED-46BD-90FE-EA2F2566E1A0}" type="datetime1">
              <a:rPr lang="en-US" smtClean="0"/>
              <a:t>8/29/2018</a:t>
            </a:fld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A94922-9B27-47BA-853A-8640EA7AA4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3333E2F-D804-4631-9BA8-406B1BE60414}" type="datetime1">
              <a:rPr lang="en-US" smtClean="0"/>
              <a:t>8/29/2018</a:t>
            </a:fld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A94922-9B27-47BA-853A-8640EA7AA40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  <p:sp>
        <p:nvSpPr>
          <p:cNvPr id="9" name="แผนผังลำดับงาน: กระบวนการ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แผนผังลำดับงาน: กระบวนการ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473E27B-C60D-4F6A-AB46-5B6D6A0D30C9}" type="datetime1">
              <a:rPr lang="en-US" smtClean="0"/>
              <a:t>8/29/2018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A94922-9B27-47BA-853A-8640EA7AA4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829362A-552D-4059-A1B9-34A028C9F9ED}" type="datetime1">
              <a:rPr lang="en-US" smtClean="0"/>
              <a:t>8/29/2018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A94922-9B27-47BA-853A-8640EA7AA4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วงกลม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วงรี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โดนัท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ตัวแทนชื่อเรื่อง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9" name="ตัวแทนข้อความ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24" name="ตัวแทนวันที่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0B83AAA8-F733-47E8-853D-BFA31896DFC7}" type="datetime1">
              <a:rPr lang="en-US" smtClean="0"/>
              <a:t>8/29/2018</a:t>
            </a:fld>
            <a:endParaRPr lang="en-US"/>
          </a:p>
        </p:txBody>
      </p:sp>
      <p:sp>
        <p:nvSpPr>
          <p:cNvPr id="10" name="ตัวแทนท้ายกระดาษ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ตัวแทนหมายเลขภาพนิ่ง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01A94922-9B27-47BA-853A-8640EA7AA403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สี่เหลี่ยมผืนผ้า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187624" y="561422"/>
            <a:ext cx="7956376" cy="923362"/>
          </a:xfrm>
        </p:spPr>
        <p:txBody>
          <a:bodyPr>
            <a:noAutofit/>
          </a:bodyPr>
          <a:lstStyle/>
          <a:p>
            <a:r>
              <a:rPr lang="th-TH" sz="58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ยินดีต้อนรับน้อง ๆ รุ่นใหม่ ยุค 4.0 สู่...</a:t>
            </a:r>
            <a:endParaRPr lang="en-US" sz="5800" b="1" dirty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187624" y="1850064"/>
            <a:ext cx="7776864" cy="1218896"/>
          </a:xfrm>
        </p:spPr>
        <p:txBody>
          <a:bodyPr>
            <a:normAutofit/>
          </a:bodyPr>
          <a:lstStyle/>
          <a:p>
            <a:pPr algn="r"/>
            <a:r>
              <a:rPr lang="th-TH" sz="72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โครงการมัคคุเทศก์ท้องถิ่น</a:t>
            </a:r>
            <a:endParaRPr lang="en-US" sz="7200" b="1" dirty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1029" name="Picture 5" descr="J:\ภาษาอังกฤษที่เกี่ยวข้องกับการท่องเที่ยว\รูป\0_W1uSgYpukWMiBgRU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050749"/>
            <a:ext cx="6156176" cy="2150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ชื่อเรื่องรอง 2"/>
          <p:cNvSpPr txBox="1">
            <a:spLocks/>
          </p:cNvSpPr>
          <p:nvPr/>
        </p:nvSpPr>
        <p:spPr>
          <a:xfrm>
            <a:off x="1115616" y="2780928"/>
            <a:ext cx="7776864" cy="750054"/>
          </a:xfrm>
          <a:prstGeom prst="rect">
            <a:avLst/>
          </a:prstGeom>
        </p:spPr>
        <p:txBody>
          <a:bodyPr tIns="0">
            <a:noAutofit/>
          </a:bodyPr>
          <a:lstStyle>
            <a:lvl1pPr marL="27432" indent="0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600" kern="1200">
                <a:solidFill>
                  <a:schemeClr val="tx2">
                    <a:shade val="30000"/>
                    <a:satMod val="1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r"/>
            <a:r>
              <a:rPr lang="en-US" sz="45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LOCAL TOURIST GUIDE PROJECT</a:t>
            </a:r>
            <a:endParaRPr lang="en-US" sz="4500" b="1" dirty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1030" name="Picture 6" descr="J:\ภาษาอังกฤษที่เกี่ยวข้องกับการท่องเที่ยว\รูป\cartoon-tourist-with-a-backpack-going-up-the-globe-vector-2188058.jpg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14"/>
          <a:stretch/>
        </p:blipFill>
        <p:spPr bwMode="auto">
          <a:xfrm flipH="1">
            <a:off x="-180528" y="2060848"/>
            <a:ext cx="2952328" cy="4211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4922-9B27-47BA-853A-8640EA7AA403}" type="slidenum">
              <a:rPr lang="en-US" smtClean="0"/>
              <a:t>1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915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115616" y="116632"/>
            <a:ext cx="7818072" cy="778098"/>
          </a:xfrm>
        </p:spPr>
        <p:txBody>
          <a:bodyPr/>
          <a:lstStyle/>
          <a:p>
            <a:r>
              <a:rPr lang="th-TH" b="1" dirty="0" smtClean="0">
                <a:effectLst/>
                <a:latin typeface="Angsana New" pitchFamily="18" charset="-34"/>
                <a:cs typeface="Angsana New" pitchFamily="18" charset="-34"/>
              </a:rPr>
              <a:t>เกี่ยวกับวิทยากร </a:t>
            </a:r>
            <a:r>
              <a:rPr lang="en-US" b="1" dirty="0" smtClean="0">
                <a:effectLst/>
                <a:latin typeface="Angsana New" pitchFamily="18" charset="-34"/>
                <a:cs typeface="Angsana New" pitchFamily="18" charset="-34"/>
              </a:rPr>
              <a:t>(About The Lecturer)</a:t>
            </a:r>
            <a:endParaRPr lang="en-US" b="1" dirty="0">
              <a:effectLst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1115616" y="1556792"/>
            <a:ext cx="7704856" cy="273630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115616" y="4437112"/>
            <a:ext cx="7704856" cy="22322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1043608" y="980728"/>
            <a:ext cx="7776864" cy="5688632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th-TH" sz="28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นายกมล  เกตุพันธ์   </a:t>
            </a:r>
            <a:r>
              <a:rPr lang="en-US" sz="28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MR. KAMON  KETPHAN</a:t>
            </a:r>
            <a:r>
              <a:rPr lang="th-TH" sz="2800" dirty="0" smtClean="0">
                <a:latin typeface="Angsana New" pitchFamily="18" charset="-34"/>
                <a:cs typeface="Angsana New" pitchFamily="18" charset="-34"/>
              </a:rPr>
              <a:t>	</a:t>
            </a:r>
          </a:p>
          <a:p>
            <a:pPr marL="82296" indent="0">
              <a:buNone/>
              <a:tabLst>
                <a:tab pos="1524000" algn="l"/>
              </a:tabLst>
            </a:pPr>
            <a:r>
              <a:rPr lang="th-TH" sz="28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- ปริญญาโท การสอนภาษาอังกฤษเป็นภาษานานาชาติ </a:t>
            </a:r>
          </a:p>
          <a:p>
            <a:pPr marL="82296" indent="0">
              <a:buNone/>
              <a:tabLst>
                <a:tab pos="1524000" algn="l"/>
              </a:tabLst>
            </a:pPr>
            <a:r>
              <a:rPr lang="th-TH" sz="2400" b="1" i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(มหาวิทยาลัยสงขลานครินทร์ วิทยาเขตหาดใหญ่)</a:t>
            </a:r>
          </a:p>
          <a:p>
            <a:pPr marL="82296" indent="0">
              <a:buNone/>
              <a:tabLst>
                <a:tab pos="1524000" algn="l"/>
              </a:tabLst>
            </a:pPr>
            <a:r>
              <a:rPr lang="th-TH" sz="28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- ปริญญาตรี </a:t>
            </a:r>
            <a:r>
              <a:rPr lang="th-TH" sz="2800" b="1" dirty="0" err="1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ศิลปศาสตร</a:t>
            </a:r>
            <a:r>
              <a:rPr lang="th-TH" sz="28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บัณฑิต (การท่องเที่ยว) / ภาษาเยอรมัน</a:t>
            </a:r>
          </a:p>
          <a:p>
            <a:pPr marL="82296" indent="0">
              <a:buNone/>
              <a:tabLst>
                <a:tab pos="1524000" algn="l"/>
              </a:tabLst>
            </a:pPr>
            <a:r>
              <a:rPr lang="th-TH" sz="2400" b="1" i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(มหาวิทยาลัยเทคโนโลยีราชมงคลรัตนโกสินทร์ วิทยาเขตวังไกลกังวล)</a:t>
            </a:r>
          </a:p>
          <a:p>
            <a:pPr marL="82296" indent="0">
              <a:buNone/>
              <a:tabLst>
                <a:tab pos="1524000" algn="l"/>
              </a:tabLst>
            </a:pPr>
            <a:r>
              <a:rPr lang="th-TH" sz="28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- ปริญญาตรี </a:t>
            </a:r>
            <a:r>
              <a:rPr lang="th-TH" sz="2800" b="1" dirty="0" err="1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ศิลปศาสตร</a:t>
            </a:r>
            <a:r>
              <a:rPr lang="th-TH" sz="28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บัณฑิต  แขนงวิชาภาษาอังกฤษ</a:t>
            </a:r>
          </a:p>
          <a:p>
            <a:pPr marL="82296" indent="0">
              <a:buNone/>
              <a:tabLst>
                <a:tab pos="1524000" algn="l"/>
              </a:tabLst>
            </a:pPr>
            <a:r>
              <a:rPr lang="th-TH" sz="2400" b="1" i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(มหาวิทยาลัยสุโขทัยธรรมาธิราช)</a:t>
            </a:r>
          </a:p>
          <a:p>
            <a:pPr marL="82296" indent="0">
              <a:buNone/>
              <a:tabLst>
                <a:tab pos="1524000" algn="l"/>
              </a:tabLst>
            </a:pPr>
            <a:endParaRPr lang="th-TH" sz="1100" dirty="0" smtClean="0">
              <a:latin typeface="Angsana New" pitchFamily="18" charset="-34"/>
              <a:cs typeface="Angsana New" pitchFamily="18" charset="-34"/>
            </a:endParaRPr>
          </a:p>
          <a:p>
            <a:pPr marL="82296" indent="0">
              <a:buNone/>
              <a:tabLst>
                <a:tab pos="1524000" algn="l"/>
              </a:tabLst>
            </a:pPr>
            <a:r>
              <a:rPr lang="th-TH" sz="24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- บริษัทการบินไทยจำกัด (มหาชน)</a:t>
            </a:r>
            <a:r>
              <a:rPr lang="en-US" sz="24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  Customer Service Agent (Flight Attendant)</a:t>
            </a:r>
            <a:endParaRPr lang="th-TH" sz="2400" b="1" dirty="0" smtClean="0">
              <a:solidFill>
                <a:srgbClr val="000099"/>
              </a:solidFill>
              <a:latin typeface="Angsana New" pitchFamily="18" charset="-34"/>
              <a:cs typeface="Angsana New" pitchFamily="18" charset="-34"/>
            </a:endParaRPr>
          </a:p>
          <a:p>
            <a:pPr marL="82296" indent="0">
              <a:buNone/>
              <a:tabLst>
                <a:tab pos="1524000" algn="l"/>
              </a:tabLst>
            </a:pPr>
            <a:r>
              <a:rPr lang="th-TH" sz="24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- มัคคุเทศก์อิสระ </a:t>
            </a:r>
            <a:r>
              <a:rPr lang="en-US" sz="24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(Freelance Licensed Tourist Guide) </a:t>
            </a:r>
            <a:r>
              <a:rPr lang="th-TH" sz="24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(ปัจจุบัน)</a:t>
            </a:r>
            <a:endParaRPr lang="en-US" sz="2400" b="1" dirty="0" smtClean="0">
              <a:solidFill>
                <a:srgbClr val="000099"/>
              </a:solidFill>
              <a:latin typeface="Angsana New" pitchFamily="18" charset="-34"/>
              <a:cs typeface="Angsana New" pitchFamily="18" charset="-34"/>
            </a:endParaRPr>
          </a:p>
          <a:p>
            <a:pPr marL="82296" indent="0">
              <a:buNone/>
              <a:tabLst>
                <a:tab pos="1524000" algn="l"/>
              </a:tabLst>
            </a:pPr>
            <a:r>
              <a:rPr lang="en-US" sz="24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- </a:t>
            </a:r>
            <a:r>
              <a:rPr lang="th-TH" sz="24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ผู้สอน / นักแปล ภาษาอังกฤษ </a:t>
            </a:r>
            <a:r>
              <a:rPr lang="th-TH" sz="24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(ปัจจุบัน</a:t>
            </a:r>
            <a:r>
              <a:rPr lang="th-TH" sz="24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)</a:t>
            </a:r>
          </a:p>
          <a:p>
            <a:pPr marL="82296" indent="0">
              <a:buNone/>
              <a:tabLst>
                <a:tab pos="1524000" algn="l"/>
              </a:tabLst>
            </a:pPr>
            <a:r>
              <a:rPr lang="th-TH" sz="24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- </a:t>
            </a:r>
            <a:r>
              <a:rPr lang="th-TH" sz="2400" b="1" dirty="0" err="1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จพง</a:t>
            </a:r>
            <a:r>
              <a:rPr lang="th-TH" sz="24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.ธุรการชำนาญงาน องค์การบริหารส่วนตำบลลำปำ อ.เมืองพัทลุง จ.พัทลุง </a:t>
            </a:r>
            <a:r>
              <a:rPr lang="th-TH" sz="24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(ปัจจุบัน)</a:t>
            </a:r>
            <a:endParaRPr lang="en-US" sz="2400" b="1" dirty="0">
              <a:solidFill>
                <a:srgbClr val="000099"/>
              </a:solidFill>
              <a:latin typeface="Angsana New" pitchFamily="18" charset="-34"/>
              <a:cs typeface="Angsana New" pitchFamily="18" charset="-34"/>
            </a:endParaRPr>
          </a:p>
          <a:p>
            <a:pPr marL="82296" indent="0">
              <a:buNone/>
              <a:tabLst>
                <a:tab pos="1524000" algn="l"/>
              </a:tabLst>
            </a:pPr>
            <a:endParaRPr lang="en-US" sz="2400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944" y="1556792"/>
            <a:ext cx="738664" cy="273630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vert270"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การศึกษ</a:t>
            </a:r>
            <a:r>
              <a:rPr lang="th-TH" sz="36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า</a:t>
            </a:r>
            <a:endParaRPr lang="en-US" sz="3600" b="1" dirty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520" y="4437112"/>
            <a:ext cx="738664" cy="22322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vert270"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อาชีพ</a:t>
            </a:r>
            <a:endParaRPr lang="en-US" sz="3600" b="1" dirty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430395"/>
            <a:ext cx="1521668" cy="1846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ตัวแทนหมายเลขภาพนิ่ง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4922-9B27-47BA-853A-8640EA7AA403}" type="slidenum">
              <a:rPr lang="en-US" smtClean="0"/>
              <a:t>2</a:t>
            </a:fld>
            <a:endParaRPr lang="en-US"/>
          </a:p>
        </p:txBody>
      </p:sp>
      <p:sp>
        <p:nvSpPr>
          <p:cNvPr id="9" name="ตัวแทนท้ายกระดาษ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933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8064896" cy="720080"/>
          </a:xfrm>
        </p:spPr>
        <p:txBody>
          <a:bodyPr>
            <a:noAutofit/>
          </a:bodyPr>
          <a:lstStyle/>
          <a:p>
            <a:pPr>
              <a:tabLst>
                <a:tab pos="533400" algn="l"/>
              </a:tabLst>
            </a:pPr>
            <a:r>
              <a:rPr lang="th-TH" sz="4000" b="1" dirty="0" smtClean="0">
                <a:solidFill>
                  <a:srgbClr val="000099"/>
                </a:solidFill>
                <a:effectLst/>
                <a:latin typeface="Angsana New" pitchFamily="18" charset="-34"/>
                <a:cs typeface="Angsana New" pitchFamily="18" charset="-34"/>
              </a:rPr>
              <a:t>แบ่งกลุ่ม </a:t>
            </a:r>
            <a:r>
              <a:rPr lang="en-US" sz="4000" b="1" dirty="0" smtClean="0">
                <a:solidFill>
                  <a:srgbClr val="000099"/>
                </a:solidFill>
                <a:effectLst/>
                <a:latin typeface="Angsana New" pitchFamily="18" charset="-34"/>
                <a:cs typeface="Angsana New" pitchFamily="18" charset="-34"/>
              </a:rPr>
              <a:t>(Grouping)</a:t>
            </a:r>
            <a:endParaRPr lang="th-TH" sz="4000" b="1" dirty="0">
              <a:solidFill>
                <a:srgbClr val="000099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4922-9B27-47BA-853A-8640EA7AA403}" type="slidenum">
              <a:rPr lang="en-US" smtClean="0"/>
              <a:t>3</a:t>
            </a:fld>
            <a:endParaRPr lang="en-US"/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971600" y="980728"/>
            <a:ext cx="8241359" cy="54168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361950" algn="l"/>
              </a:tabLst>
            </a:pPr>
            <a:r>
              <a:rPr lang="th-TH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เพื่อกิจกรรม </a:t>
            </a:r>
            <a:r>
              <a:rPr lang="en-US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“Hello </a:t>
            </a:r>
            <a:r>
              <a:rPr lang="en-US" sz="4000" b="1" dirty="0" err="1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Phatthalung</a:t>
            </a:r>
            <a:r>
              <a:rPr lang="en-US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”</a:t>
            </a:r>
          </a:p>
          <a:p>
            <a:pPr>
              <a:tabLst>
                <a:tab pos="361950" algn="l"/>
              </a:tabLst>
            </a:pPr>
            <a:r>
              <a:rPr lang="en-US" sz="3400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1. </a:t>
            </a:r>
            <a:r>
              <a:rPr lang="th-TH" sz="3400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แบ่งกลุ่ม ๆ ละ 10 คน</a:t>
            </a:r>
          </a:p>
          <a:p>
            <a:pPr>
              <a:tabLst>
                <a:tab pos="361950" algn="l"/>
              </a:tabLst>
            </a:pPr>
            <a:r>
              <a:rPr lang="th-TH" sz="3400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2. ตั้งชื่อบริษัทนำเที่ยวของตัวเอง </a:t>
            </a:r>
          </a:p>
          <a:p>
            <a:pPr>
              <a:tabLst>
                <a:tab pos="361950" algn="l"/>
              </a:tabLst>
            </a:pPr>
            <a:r>
              <a:rPr lang="th-TH" sz="3400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3. เลือกสถานที่ท่องเที่ยว</a:t>
            </a:r>
          </a:p>
          <a:p>
            <a:pPr>
              <a:tabLst>
                <a:tab pos="361950" algn="l"/>
              </a:tabLst>
            </a:pPr>
            <a:r>
              <a:rPr lang="th-TH" sz="3400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4. ประชุมหารือ + เขียนบรรยายสถานที่ท่องเที่ยวนั้นลงกระดาษ</a:t>
            </a:r>
          </a:p>
          <a:p>
            <a:pPr>
              <a:tabLst>
                <a:tab pos="361950" algn="l"/>
              </a:tabLst>
            </a:pPr>
            <a:r>
              <a:rPr lang="th-TH" sz="3400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5</a:t>
            </a:r>
            <a:r>
              <a:rPr lang="th-TH" sz="3400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. คัดเลือกตัวแทน “มัคคุเทศก์”  ของกลุ่ม 1 คน และ </a:t>
            </a:r>
          </a:p>
          <a:p>
            <a:pPr>
              <a:tabLst>
                <a:tab pos="361950" algn="l"/>
              </a:tabLst>
            </a:pPr>
            <a:r>
              <a:rPr lang="th-TH" sz="3400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    นักท่องเที่ยว 1 คน เพื่อแสดงบทบาทสมมติ</a:t>
            </a:r>
          </a:p>
          <a:p>
            <a:pPr>
              <a:tabLst>
                <a:tab pos="361950" algn="l"/>
              </a:tabLst>
            </a:pPr>
            <a:r>
              <a:rPr lang="th-TH" sz="3400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6. ใช้เวลาอย่างน้อย 2 นาที แต่ไม่เกิน 3 นาที</a:t>
            </a:r>
          </a:p>
          <a:p>
            <a:pPr>
              <a:tabLst>
                <a:tab pos="361950" algn="l"/>
              </a:tabLst>
            </a:pPr>
            <a:r>
              <a:rPr lang="th-TH" sz="3400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7. อย่างน้อยต้องมี การแนะนำตัวเอง + สถานที่ท่องเที่ยว + การเดินทาง</a:t>
            </a:r>
          </a:p>
          <a:p>
            <a:pPr>
              <a:tabLst>
                <a:tab pos="361950" algn="l"/>
              </a:tabLst>
            </a:pPr>
            <a:r>
              <a:rPr lang="th-TH" sz="3400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8. มีเวลาเตรียมตัว 20 นาที เท่านั้น</a:t>
            </a:r>
            <a:endParaRPr lang="en-US" sz="3400" dirty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19295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115616" y="116632"/>
            <a:ext cx="7818072" cy="1143000"/>
          </a:xfrm>
        </p:spPr>
        <p:txBody>
          <a:bodyPr>
            <a:normAutofit/>
          </a:bodyPr>
          <a:lstStyle/>
          <a:p>
            <a:r>
              <a:rPr lang="th-TH" sz="4800" b="1" dirty="0" smtClean="0">
                <a:effectLst/>
                <a:latin typeface="Angsana New" pitchFamily="18" charset="-34"/>
                <a:cs typeface="Angsana New" pitchFamily="18" charset="-34"/>
              </a:rPr>
              <a:t>หัวข้อการบรรยาย </a:t>
            </a:r>
            <a:r>
              <a:rPr lang="en-US" sz="4800" b="1" dirty="0" smtClean="0">
                <a:effectLst/>
                <a:latin typeface="Angsana New" pitchFamily="18" charset="-34"/>
                <a:cs typeface="Angsana New" pitchFamily="18" charset="-34"/>
              </a:rPr>
              <a:t>(Topics)</a:t>
            </a:r>
            <a:endParaRPr lang="en-US" sz="4800" b="1" dirty="0">
              <a:effectLst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17848" y="1124744"/>
            <a:ext cx="7776864" cy="5801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1. </a:t>
            </a:r>
            <a:r>
              <a:rPr lang="th-TH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นิยาม และ คำจำกัดความ</a:t>
            </a:r>
          </a:p>
          <a:p>
            <a:r>
              <a:rPr lang="th-TH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2. ประเภทของมัคคุเทศก์</a:t>
            </a:r>
          </a:p>
          <a:p>
            <a:r>
              <a:rPr lang="th-TH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3. ลักษณะของมัคคุเทศก์ที่</a:t>
            </a:r>
            <a:r>
              <a:rPr lang="th-TH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ดี / การนำเที่ยว</a:t>
            </a:r>
            <a:endParaRPr lang="th-TH" sz="3600" b="1" dirty="0" smtClean="0">
              <a:solidFill>
                <a:srgbClr val="000099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th-TH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4. การใช้ภาษาอังกฤษสำหรับมัคคุเทศก์ท้องถิ่น</a:t>
            </a:r>
          </a:p>
          <a:p>
            <a:pPr>
              <a:tabLst>
                <a:tab pos="361950" algn="l"/>
              </a:tabLst>
            </a:pPr>
            <a:r>
              <a:rPr lang="en-US" sz="36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36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4.1 การทักทาย / แนะนำตัวเอง</a:t>
            </a:r>
            <a:r>
              <a:rPr lang="en-US" sz="36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33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(Greeting / Self-Introduction)</a:t>
            </a:r>
            <a:endParaRPr lang="th-TH" sz="3300" b="1" dirty="0" smtClean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  <a:p>
            <a:pPr>
              <a:tabLst>
                <a:tab pos="361950" algn="l"/>
              </a:tabLst>
            </a:pPr>
            <a:r>
              <a:rPr lang="en-US" sz="36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36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4.2 </a:t>
            </a:r>
            <a:r>
              <a:rPr lang="th-TH" sz="36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การแนะนำที่ตั้ง / เส้นทาง </a:t>
            </a:r>
            <a:r>
              <a:rPr lang="th-TH" sz="32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(</a:t>
            </a:r>
            <a:r>
              <a:rPr lang="en-US" sz="32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Telling Location /  Direction)</a:t>
            </a:r>
          </a:p>
          <a:p>
            <a:pPr>
              <a:tabLst>
                <a:tab pos="361950" algn="l"/>
              </a:tabLst>
            </a:pPr>
            <a:r>
              <a:rPr lang="th-TH" sz="36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36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4.3 การบรรยายสถานที่</a:t>
            </a:r>
            <a:r>
              <a:rPr lang="en-US" sz="36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 (Describing Tourist Attraction)</a:t>
            </a:r>
          </a:p>
          <a:p>
            <a:pPr>
              <a:tabLst>
                <a:tab pos="361950" algn="l"/>
              </a:tabLst>
            </a:pPr>
            <a:r>
              <a:rPr lang="en-US" sz="36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en-US" sz="36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4.4 </a:t>
            </a:r>
            <a:r>
              <a:rPr lang="th-TH" sz="36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การบรรยายพุทธศิลป์ </a:t>
            </a:r>
            <a:r>
              <a:rPr lang="en-US" sz="36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(Describing Buddhist Arts)</a:t>
            </a:r>
            <a:endParaRPr lang="th-TH" sz="3600" b="1" dirty="0" smtClean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  <a:p>
            <a:pPr>
              <a:tabLst>
                <a:tab pos="533400" algn="l"/>
              </a:tabLst>
            </a:pPr>
            <a:r>
              <a:rPr lang="th-TH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5. กิจกรรมนำเสนองานกลุ่ม / อภิปรายและตอบข้อซักถาม</a:t>
            </a:r>
          </a:p>
          <a:p>
            <a:endParaRPr lang="en-US" sz="700" b="1" dirty="0" smtClean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  <a:p>
            <a:pPr algn="ctr"/>
            <a:r>
              <a:rPr lang="th-TH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เวลา 1 ชั่วโมง 45 นาที (105 นาที)</a:t>
            </a:r>
            <a:endParaRPr lang="en-US" sz="4000" b="1" dirty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3075" name="Picture 3" descr="J:\ภาษาอังกฤษที่เกี่ยวข้องกับการท่องเที่ยว\รูป\images (3)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5953" y="-21332"/>
            <a:ext cx="3314471" cy="3018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4922-9B27-47BA-853A-8640EA7AA403}" type="slidenum">
              <a:rPr lang="en-US" smtClean="0"/>
              <a:t>4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848" y="6093296"/>
            <a:ext cx="743705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3119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43608" y="1268760"/>
            <a:ext cx="7818072" cy="1143000"/>
          </a:xfrm>
        </p:spPr>
        <p:txBody>
          <a:bodyPr>
            <a:noAutofit/>
          </a:bodyPr>
          <a:lstStyle/>
          <a:p>
            <a:pPr algn="ctr"/>
            <a:r>
              <a:rPr lang="en-US" sz="6000" b="1" dirty="0" smtClean="0">
                <a:solidFill>
                  <a:srgbClr val="000099"/>
                </a:solidFill>
                <a:effectLst/>
                <a:latin typeface="Angsana New" pitchFamily="18" charset="-34"/>
                <a:cs typeface="Angsana New" pitchFamily="18" charset="-34"/>
              </a:rPr>
              <a:t>1. </a:t>
            </a:r>
            <a:r>
              <a:rPr lang="th-TH" sz="6000" b="1" dirty="0" smtClean="0">
                <a:solidFill>
                  <a:srgbClr val="000099"/>
                </a:solidFill>
                <a:effectLst/>
                <a:latin typeface="Angsana New" pitchFamily="18" charset="-34"/>
                <a:cs typeface="Angsana New" pitchFamily="18" charset="-34"/>
              </a:rPr>
              <a:t>นิยาม และ คำจำกัดความ </a:t>
            </a:r>
            <a:r>
              <a:rPr lang="en-US" sz="6000" b="1" dirty="0" smtClean="0">
                <a:solidFill>
                  <a:srgbClr val="000099"/>
                </a:solidFill>
                <a:effectLst/>
                <a:latin typeface="Angsana New" pitchFamily="18" charset="-34"/>
                <a:cs typeface="Angsana New" pitchFamily="18" charset="-34"/>
              </a:rPr>
              <a:t/>
            </a:r>
            <a:br>
              <a:rPr lang="en-US" sz="6000" b="1" dirty="0" smtClean="0">
                <a:solidFill>
                  <a:srgbClr val="000099"/>
                </a:solidFill>
                <a:effectLst/>
                <a:latin typeface="Angsana New" pitchFamily="18" charset="-34"/>
                <a:cs typeface="Angsana New" pitchFamily="18" charset="-34"/>
              </a:rPr>
            </a:br>
            <a:r>
              <a:rPr lang="en-US" sz="6000" b="1" dirty="0" smtClean="0">
                <a:solidFill>
                  <a:srgbClr val="000099"/>
                </a:solidFill>
                <a:effectLst/>
                <a:latin typeface="Angsana New" pitchFamily="18" charset="-34"/>
                <a:cs typeface="Angsana New" pitchFamily="18" charset="-34"/>
              </a:rPr>
              <a:t>(Terms &amp; Definitions)</a:t>
            </a:r>
            <a:endParaRPr lang="en-US" sz="6000" b="1" dirty="0">
              <a:solidFill>
                <a:srgbClr val="000099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429000"/>
            <a:ext cx="5941255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4922-9B27-47BA-853A-8640EA7AA403}" type="slidenum">
              <a:rPr lang="en-US" smtClean="0"/>
              <a:t>5</a:t>
            </a:fld>
            <a:endParaRPr lang="en-US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887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115616" y="116632"/>
            <a:ext cx="7818072" cy="1143000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002060"/>
                </a:solidFill>
                <a:effectLst/>
                <a:latin typeface="Angsana New" pitchFamily="18" charset="-34"/>
                <a:cs typeface="Angsana New" pitchFamily="18" charset="-34"/>
              </a:rPr>
              <a:t>1. </a:t>
            </a:r>
            <a:r>
              <a:rPr lang="th-TH" sz="5400" b="1" dirty="0" smtClean="0">
                <a:solidFill>
                  <a:srgbClr val="002060"/>
                </a:solidFill>
                <a:effectLst/>
                <a:latin typeface="Angsana New" pitchFamily="18" charset="-34"/>
                <a:cs typeface="Angsana New" pitchFamily="18" charset="-34"/>
              </a:rPr>
              <a:t>นิยามและคำจำกัดความ </a:t>
            </a:r>
            <a:r>
              <a:rPr lang="en-US" sz="5400" b="1" dirty="0" smtClean="0">
                <a:solidFill>
                  <a:srgbClr val="002060"/>
                </a:solidFill>
                <a:effectLst/>
                <a:latin typeface="Angsana New" pitchFamily="18" charset="-34"/>
                <a:cs typeface="Angsana New" pitchFamily="18" charset="-34"/>
              </a:rPr>
              <a:t>(Definition)</a:t>
            </a:r>
            <a:endParaRPr lang="en-US" sz="5400" b="1" dirty="0">
              <a:solidFill>
                <a:srgbClr val="002060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17848" y="1589305"/>
            <a:ext cx="7776864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3024188" algn="l"/>
              </a:tabLst>
            </a:pPr>
            <a:r>
              <a:rPr lang="en-US" sz="48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1.1 </a:t>
            </a:r>
            <a:r>
              <a:rPr lang="th-TH" sz="48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การท่องเที่ยว</a:t>
            </a:r>
            <a:r>
              <a:rPr lang="en-US" sz="48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en-US" sz="48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(Tourism)</a:t>
            </a:r>
          </a:p>
          <a:p>
            <a:endParaRPr lang="th-TH" sz="3000" b="1" dirty="0" smtClean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  <a:p>
            <a:pPr>
              <a:tabLst>
                <a:tab pos="3024188" algn="l"/>
              </a:tabLst>
            </a:pPr>
            <a:r>
              <a:rPr lang="th-TH" sz="48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1.2 นักท่องเที่ยว	(</a:t>
            </a:r>
            <a:r>
              <a:rPr lang="en-US" sz="48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Tourist</a:t>
            </a:r>
            <a:r>
              <a:rPr lang="en-US" sz="48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)</a:t>
            </a:r>
          </a:p>
          <a:p>
            <a:endParaRPr lang="th-TH" sz="3000" b="1" dirty="0" smtClean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  <a:p>
            <a:pPr>
              <a:tabLst>
                <a:tab pos="3024188" algn="l"/>
              </a:tabLst>
            </a:pPr>
            <a:r>
              <a:rPr lang="th-TH" sz="48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1.3 </a:t>
            </a:r>
            <a:r>
              <a:rPr lang="th-TH" sz="48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นัก</a:t>
            </a:r>
            <a:r>
              <a:rPr lang="th-TH" sz="48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ทัศนาจร	(</a:t>
            </a:r>
            <a:r>
              <a:rPr lang="en-US" sz="48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Excursionist</a:t>
            </a:r>
            <a:r>
              <a:rPr lang="en-US" sz="48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)</a:t>
            </a:r>
          </a:p>
          <a:p>
            <a:endParaRPr lang="th-TH" sz="3000" b="1" dirty="0" smtClean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  <a:p>
            <a:pPr>
              <a:tabLst>
                <a:tab pos="3024188" algn="l"/>
              </a:tabLst>
            </a:pPr>
            <a:r>
              <a:rPr lang="th-TH" sz="48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1.4 </a:t>
            </a:r>
            <a:r>
              <a:rPr lang="th-TH" sz="48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มัคคุเทศก์ </a:t>
            </a:r>
            <a:r>
              <a:rPr lang="en-US" sz="48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 	(Tourist Guide)</a:t>
            </a:r>
          </a:p>
        </p:txBody>
      </p:sp>
      <p:sp>
        <p:nvSpPr>
          <p:cNvPr id="3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4922-9B27-47BA-853A-8640EA7AA403}" type="slidenum">
              <a:rPr lang="en-US" smtClean="0"/>
              <a:t>6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640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02400" y="116632"/>
            <a:ext cx="7818072" cy="1143000"/>
          </a:xfrm>
        </p:spPr>
        <p:txBody>
          <a:bodyPr>
            <a:normAutofit fontScale="90000"/>
          </a:bodyPr>
          <a:lstStyle/>
          <a:p>
            <a:r>
              <a:rPr lang="en-US" sz="5400" b="1" dirty="0" smtClean="0">
                <a:solidFill>
                  <a:srgbClr val="002060"/>
                </a:solidFill>
                <a:effectLst/>
                <a:latin typeface="Angsana New" pitchFamily="18" charset="-34"/>
                <a:cs typeface="Angsana New" pitchFamily="18" charset="-34"/>
              </a:rPr>
              <a:t>1. </a:t>
            </a:r>
            <a:r>
              <a:rPr lang="th-TH" sz="5400" b="1" dirty="0" smtClean="0">
                <a:solidFill>
                  <a:srgbClr val="002060"/>
                </a:solidFill>
                <a:effectLst/>
                <a:latin typeface="Angsana New" pitchFamily="18" charset="-34"/>
                <a:cs typeface="Angsana New" pitchFamily="18" charset="-34"/>
              </a:rPr>
              <a:t>นิยามและคำจำกัดความ </a:t>
            </a:r>
            <a:r>
              <a:rPr lang="en-US" sz="5400" b="1" dirty="0" smtClean="0">
                <a:solidFill>
                  <a:srgbClr val="002060"/>
                </a:solidFill>
                <a:effectLst/>
                <a:latin typeface="Angsana New" pitchFamily="18" charset="-34"/>
                <a:cs typeface="Angsana New" pitchFamily="18" charset="-34"/>
              </a:rPr>
              <a:t>(Definition) </a:t>
            </a:r>
            <a:r>
              <a:rPr lang="th-TH" sz="5400" b="1" dirty="0" smtClean="0">
                <a:solidFill>
                  <a:srgbClr val="002060"/>
                </a:solidFill>
                <a:effectLst/>
                <a:latin typeface="Angsana New" pitchFamily="18" charset="-34"/>
                <a:cs typeface="Angsana New" pitchFamily="18" charset="-34"/>
              </a:rPr>
              <a:t>(ต่อ)</a:t>
            </a:r>
            <a:endParaRPr lang="en-US" sz="5400" b="1" dirty="0">
              <a:solidFill>
                <a:srgbClr val="002060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17848" y="980728"/>
            <a:ext cx="777686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3024188" algn="l"/>
              </a:tabLst>
            </a:pPr>
            <a:r>
              <a:rPr lang="en-US" sz="48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1.1 </a:t>
            </a:r>
            <a:r>
              <a:rPr lang="th-TH" sz="48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การท่องเที่ยว</a:t>
            </a:r>
            <a:r>
              <a:rPr lang="en-US" sz="48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en-US" sz="48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(Tourism) </a:t>
            </a:r>
          </a:p>
          <a:p>
            <a:pPr algn="thaiDist">
              <a:lnSpc>
                <a:spcPct val="150000"/>
              </a:lnSpc>
              <a:tabLst>
                <a:tab pos="3024188" algn="l"/>
              </a:tabLst>
            </a:pPr>
            <a:r>
              <a:rPr lang="th-TH" sz="32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     หมายถึง </a:t>
            </a:r>
            <a:r>
              <a:rPr lang="th-TH" sz="3200" b="1" u="sng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การ</a:t>
            </a:r>
            <a:r>
              <a:rPr lang="th-TH" sz="3200" b="1" u="sng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เดินทาง</a:t>
            </a:r>
            <a:r>
              <a:rPr lang="th-TH" sz="32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ของบุคคลจากสถานที่ซึ่งเป็นที่อาศัยอยู่ประจำไปยังสถานที่อื่น</a:t>
            </a:r>
            <a:r>
              <a:rPr lang="th-TH" sz="3200" b="1" u="sng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เป็นการชั่วคราว</a:t>
            </a:r>
            <a:r>
              <a:rPr lang="th-TH" sz="32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และเดินทางกลับไปสถานที่อาศัย</a:t>
            </a:r>
            <a:r>
              <a:rPr lang="th-TH" sz="32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เดิมโดย</a:t>
            </a:r>
            <a:r>
              <a:rPr lang="th-TH" sz="32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การเดินทางนั้น</a:t>
            </a:r>
            <a:r>
              <a:rPr lang="th-TH" sz="3200" b="1" u="sng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ไม่ใช่เพื่อประกอบอาชีพโดยตรง </a:t>
            </a:r>
            <a:endParaRPr lang="en-US" sz="3200" b="1" u="sng" dirty="0" smtClean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14799" y="3719616"/>
            <a:ext cx="777686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>
              <a:lnSpc>
                <a:spcPct val="150000"/>
              </a:lnSpc>
              <a:tabLst>
                <a:tab pos="3024188" algn="l"/>
              </a:tabLst>
            </a:pPr>
            <a:r>
              <a:rPr lang="th-TH" sz="3600" b="1" dirty="0" smtClean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การท่องเที่ยวจะต้องเข้าเงื่อนไขสากล  3  </a:t>
            </a:r>
            <a:r>
              <a:rPr lang="th-TH" sz="3600" b="1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ประการ  คือ</a:t>
            </a:r>
            <a:endParaRPr lang="th-TH" sz="3200" b="1" dirty="0">
              <a:solidFill>
                <a:srgbClr val="002060"/>
              </a:solidFill>
              <a:latin typeface="Angsana New" pitchFamily="18" charset="-34"/>
              <a:cs typeface="Angsana New" pitchFamily="18" charset="-34"/>
            </a:endParaRPr>
          </a:p>
          <a:p>
            <a:pPr algn="thaiDist">
              <a:lnSpc>
                <a:spcPct val="150000"/>
              </a:lnSpc>
              <a:tabLst>
                <a:tab pos="3024188" algn="l"/>
              </a:tabLst>
            </a:pPr>
            <a:r>
              <a:rPr lang="th-TH" sz="32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1. เดินทางเป็น</a:t>
            </a:r>
            <a:r>
              <a:rPr lang="th-TH" sz="32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การชั่วคราว </a:t>
            </a:r>
          </a:p>
          <a:p>
            <a:pPr algn="thaiDist">
              <a:lnSpc>
                <a:spcPct val="150000"/>
              </a:lnSpc>
              <a:tabLst>
                <a:tab pos="3024188" algn="l"/>
              </a:tabLst>
            </a:pPr>
            <a:r>
              <a:rPr lang="th-TH" sz="32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2. เดินทาง</a:t>
            </a:r>
            <a:r>
              <a:rPr lang="th-TH" sz="32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ด้วยความสมัครใจ  </a:t>
            </a:r>
          </a:p>
          <a:p>
            <a:pPr algn="thaiDist">
              <a:lnSpc>
                <a:spcPct val="150000"/>
              </a:lnSpc>
              <a:tabLst>
                <a:tab pos="3024188" algn="l"/>
              </a:tabLst>
            </a:pPr>
            <a:r>
              <a:rPr lang="th-TH" sz="32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3. </a:t>
            </a:r>
            <a:r>
              <a:rPr lang="th-TH" sz="32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มิใช่</a:t>
            </a:r>
            <a:r>
              <a:rPr lang="th-TH" sz="32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เพื่อประกอบอาชีพหรือหารายได้ </a:t>
            </a:r>
            <a:endParaRPr lang="en-US" sz="3200" b="1" dirty="0" smtClean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5508" y="4273821"/>
            <a:ext cx="1389203" cy="1041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 descr="F:\ภาษาอังกฤษที่เกี่ยวข้องกับการท่องเที่ยว\รูป\tourist-drawing-51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3472" y="4645650"/>
            <a:ext cx="1583457" cy="1671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5453844"/>
            <a:ext cx="1404156" cy="1404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4922-9B27-47BA-853A-8640EA7AA403}" type="slidenum">
              <a:rPr lang="en-US" smtClean="0"/>
              <a:t>7</a:t>
            </a:fld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802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115616" y="44624"/>
            <a:ext cx="7818072" cy="1143000"/>
          </a:xfrm>
        </p:spPr>
        <p:txBody>
          <a:bodyPr>
            <a:normAutofit fontScale="90000"/>
          </a:bodyPr>
          <a:lstStyle/>
          <a:p>
            <a:r>
              <a:rPr lang="en-US" sz="5400" b="1" dirty="0" smtClean="0">
                <a:solidFill>
                  <a:srgbClr val="002060"/>
                </a:solidFill>
                <a:effectLst/>
                <a:latin typeface="Angsana New" pitchFamily="18" charset="-34"/>
                <a:cs typeface="Angsana New" pitchFamily="18" charset="-34"/>
              </a:rPr>
              <a:t>1. </a:t>
            </a:r>
            <a:r>
              <a:rPr lang="th-TH" sz="5400" b="1" dirty="0" smtClean="0">
                <a:solidFill>
                  <a:srgbClr val="002060"/>
                </a:solidFill>
                <a:effectLst/>
                <a:latin typeface="Angsana New" pitchFamily="18" charset="-34"/>
                <a:cs typeface="Angsana New" pitchFamily="18" charset="-34"/>
              </a:rPr>
              <a:t>นิยามและคำจำกัดความ </a:t>
            </a:r>
            <a:r>
              <a:rPr lang="en-US" sz="5400" b="1" dirty="0" smtClean="0">
                <a:solidFill>
                  <a:srgbClr val="002060"/>
                </a:solidFill>
                <a:effectLst/>
                <a:latin typeface="Angsana New" pitchFamily="18" charset="-34"/>
                <a:cs typeface="Angsana New" pitchFamily="18" charset="-34"/>
              </a:rPr>
              <a:t>(Definition) </a:t>
            </a:r>
            <a:r>
              <a:rPr lang="th-TH" sz="5400" b="1" dirty="0" smtClean="0">
                <a:solidFill>
                  <a:srgbClr val="002060"/>
                </a:solidFill>
                <a:effectLst/>
                <a:latin typeface="Angsana New" pitchFamily="18" charset="-34"/>
                <a:cs typeface="Angsana New" pitchFamily="18" charset="-34"/>
              </a:rPr>
              <a:t>(ต่อ)</a:t>
            </a:r>
            <a:endParaRPr lang="en-US" sz="5400" b="1" dirty="0">
              <a:solidFill>
                <a:srgbClr val="002060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15616" y="980728"/>
            <a:ext cx="777686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3024188" algn="l"/>
              </a:tabLst>
            </a:pPr>
            <a:r>
              <a:rPr lang="th-TH" sz="48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1.2 นักท่องเที่ยว	(</a:t>
            </a:r>
            <a:r>
              <a:rPr lang="en-US" sz="48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Tourist</a:t>
            </a:r>
            <a:r>
              <a:rPr lang="en-US" sz="48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)</a:t>
            </a:r>
          </a:p>
          <a:p>
            <a:pPr algn="thaiDist">
              <a:lnSpc>
                <a:spcPts val="4800"/>
              </a:lnSpc>
              <a:tabLst>
                <a:tab pos="3024188" algn="l"/>
              </a:tabLst>
            </a:pPr>
            <a:r>
              <a:rPr lang="th-TH" sz="3600" b="1" dirty="0" smtClean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       </a:t>
            </a:r>
            <a:r>
              <a:rPr lang="th-TH" sz="3600" dirty="0" smtClean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หมายถึง ผู้</a:t>
            </a:r>
            <a:r>
              <a:rPr lang="th-TH" sz="3600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ที่มาเยือนชั่วคราว ซึ่งพักอยู่ ณ </a:t>
            </a:r>
            <a:r>
              <a:rPr lang="th-TH" sz="3600" dirty="0" smtClean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สถานที่ที่</a:t>
            </a:r>
            <a:r>
              <a:rPr lang="th-TH" sz="3600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ไป</a:t>
            </a:r>
            <a:r>
              <a:rPr lang="th-TH" sz="3600" dirty="0" smtClean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เยือนอย่าง</a:t>
            </a:r>
            <a:r>
              <a:rPr lang="th-TH" sz="3600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น้อย </a:t>
            </a:r>
            <a:r>
              <a:rPr lang="en-US" sz="3600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24 </a:t>
            </a:r>
            <a:r>
              <a:rPr lang="th-TH" sz="3600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ชั่วโมง และมีการพักค้าง</a:t>
            </a:r>
            <a:r>
              <a:rPr lang="th-TH" sz="3600" dirty="0" smtClean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คืน </a:t>
            </a:r>
            <a:r>
              <a:rPr lang="th-TH" sz="3200" u="sng" dirty="0" smtClean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อย่าง</a:t>
            </a:r>
            <a:r>
              <a:rPr lang="th-TH" sz="3200" u="sng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น้อย </a:t>
            </a:r>
            <a:r>
              <a:rPr lang="en-US" sz="3200" u="sng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1 </a:t>
            </a:r>
            <a:r>
              <a:rPr lang="th-TH" sz="3200" u="sng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คืน แต่ไม่เกิน </a:t>
            </a:r>
            <a:r>
              <a:rPr lang="en-US" sz="3200" u="sng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1 </a:t>
            </a:r>
            <a:r>
              <a:rPr lang="th-TH" sz="3200" u="sng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ปี </a:t>
            </a:r>
            <a:r>
              <a:rPr lang="th-TH" sz="3200" u="sng" dirty="0" smtClean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ได้แก่</a:t>
            </a:r>
            <a:r>
              <a:rPr lang="en-US" sz="3200" u="sng" dirty="0" smtClean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  </a:t>
            </a:r>
            <a:r>
              <a:rPr lang="th-TH" sz="3200" u="sng" dirty="0" smtClean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และ</a:t>
            </a:r>
            <a:r>
              <a:rPr lang="en-US" sz="3200" u="sng" dirty="0" smtClean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…</a:t>
            </a:r>
            <a:endParaRPr lang="th-TH" sz="1600" b="1" dirty="0" smtClean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3074" name="Picture 2" descr="F:\ภาษาอังกฤษที่เกี่ยวข้องกับการท่องเที่ยว\รูป\1215fcf3376bbf416c0022d63924fb39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365104"/>
            <a:ext cx="2232857" cy="2236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สี่เหลี่ยมผืนผ้า 2"/>
          <p:cNvSpPr/>
          <p:nvPr/>
        </p:nvSpPr>
        <p:spPr>
          <a:xfrm>
            <a:off x="1054031" y="3789040"/>
            <a:ext cx="77664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1. ผู้</a:t>
            </a:r>
            <a:r>
              <a:rPr lang="th-TH" sz="3200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ที่ไม่มีถิ่นพำนักอยู่ในสถานที่ที่ไป</a:t>
            </a:r>
            <a:r>
              <a:rPr lang="th-TH" sz="3200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เยือน</a:t>
            </a:r>
            <a:endParaRPr lang="th-TH" sz="3200" dirty="0">
              <a:solidFill>
                <a:srgbClr val="000099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1054031" y="4512022"/>
            <a:ext cx="776644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2</a:t>
            </a:r>
            <a:r>
              <a:rPr lang="th-TH" sz="3200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. ผู้ที่มีสัญชาติของประเทศนั้นหรือเดิมเป็นคนในถิ่นนั้น </a:t>
            </a:r>
          </a:p>
          <a:p>
            <a:r>
              <a:rPr lang="th-TH" sz="3200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    </a:t>
            </a:r>
            <a:r>
              <a:rPr lang="th-TH" sz="3200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แต่ปัจจุบันไม่ได้มีถิ่นพำนักในสถานที่ที่ไปเยือน</a:t>
            </a:r>
            <a:r>
              <a:rPr lang="th-TH" sz="3200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แล้ว</a:t>
            </a:r>
            <a:endParaRPr lang="th-TH" sz="3200" dirty="0">
              <a:solidFill>
                <a:srgbClr val="000099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1043608" y="5661248"/>
            <a:ext cx="622041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th-TH" sz="3200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3. ผู้ที่เป็นลูกเรือ ซึ่งไม่มีถิ่นพำนัก ณ สถานที่ที่ไปเยือน </a:t>
            </a:r>
          </a:p>
          <a:p>
            <a:pPr lvl="0"/>
            <a:r>
              <a:rPr lang="th-TH" sz="3200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    และมีการค้างคืน ณ สถานที่ที่ไปเยือน</a:t>
            </a:r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4922-9B27-47BA-853A-8640EA7AA403}" type="slidenum">
              <a:rPr lang="en-US" smtClean="0"/>
              <a:t>8</a:t>
            </a:fld>
            <a:endParaRPr lang="en-US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768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115616" y="44624"/>
            <a:ext cx="7818072" cy="1143000"/>
          </a:xfrm>
        </p:spPr>
        <p:txBody>
          <a:bodyPr>
            <a:normAutofit fontScale="90000"/>
          </a:bodyPr>
          <a:lstStyle/>
          <a:p>
            <a:r>
              <a:rPr lang="en-US" sz="5400" b="1" dirty="0" smtClean="0">
                <a:solidFill>
                  <a:srgbClr val="002060"/>
                </a:solidFill>
                <a:effectLst/>
                <a:latin typeface="Angsana New" pitchFamily="18" charset="-34"/>
                <a:cs typeface="Angsana New" pitchFamily="18" charset="-34"/>
              </a:rPr>
              <a:t>1. </a:t>
            </a:r>
            <a:r>
              <a:rPr lang="th-TH" sz="5400" b="1" dirty="0" smtClean="0">
                <a:solidFill>
                  <a:srgbClr val="002060"/>
                </a:solidFill>
                <a:effectLst/>
                <a:latin typeface="Angsana New" pitchFamily="18" charset="-34"/>
                <a:cs typeface="Angsana New" pitchFamily="18" charset="-34"/>
              </a:rPr>
              <a:t>นิยามและคำจำกัดความ </a:t>
            </a:r>
            <a:r>
              <a:rPr lang="en-US" sz="5400" b="1" dirty="0" smtClean="0">
                <a:solidFill>
                  <a:srgbClr val="002060"/>
                </a:solidFill>
                <a:effectLst/>
                <a:latin typeface="Angsana New" pitchFamily="18" charset="-34"/>
                <a:cs typeface="Angsana New" pitchFamily="18" charset="-34"/>
              </a:rPr>
              <a:t>(Definition) </a:t>
            </a:r>
            <a:r>
              <a:rPr lang="th-TH" sz="5400" b="1" dirty="0" smtClean="0">
                <a:solidFill>
                  <a:srgbClr val="002060"/>
                </a:solidFill>
                <a:effectLst/>
                <a:latin typeface="Angsana New" pitchFamily="18" charset="-34"/>
                <a:cs typeface="Angsana New" pitchFamily="18" charset="-34"/>
              </a:rPr>
              <a:t>(ต่อ)</a:t>
            </a:r>
            <a:endParaRPr lang="en-US" sz="5400" b="1" dirty="0">
              <a:solidFill>
                <a:srgbClr val="002060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15616" y="980728"/>
            <a:ext cx="77768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3024188" algn="l"/>
              </a:tabLst>
            </a:pPr>
            <a:r>
              <a:rPr lang="th-TH" sz="48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1.3 นักทัศนาจร	(</a:t>
            </a:r>
            <a:r>
              <a:rPr lang="en-US" sz="48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Excursionist)</a:t>
            </a: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043608" y="1844824"/>
            <a:ext cx="76328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thaiDist">
              <a:lnSpc>
                <a:spcPts val="4800"/>
              </a:lnSpc>
              <a:tabLst>
                <a:tab pos="3024188" algn="l"/>
              </a:tabLst>
            </a:pPr>
            <a:r>
              <a:rPr lang="th-TH" sz="3800" b="1" dirty="0" smtClean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1. ผู้</a:t>
            </a:r>
            <a:r>
              <a:rPr lang="th-TH" sz="3800" b="1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มาเยือน</a:t>
            </a:r>
            <a:r>
              <a:rPr lang="th-TH" sz="3800" b="1" dirty="0" smtClean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ชั่วคราว</a:t>
            </a:r>
            <a:endParaRPr lang="th-TH" sz="3800" b="1" dirty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1043608" y="2708920"/>
            <a:ext cx="76328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thaiDist">
              <a:lnSpc>
                <a:spcPts val="4800"/>
              </a:lnSpc>
              <a:tabLst>
                <a:tab pos="3024188" algn="l"/>
              </a:tabLst>
            </a:pPr>
            <a:r>
              <a:rPr lang="th-TH" sz="3800" b="1" dirty="0" smtClean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2. ซึ่ง</a:t>
            </a:r>
            <a:r>
              <a:rPr lang="th-TH" sz="3800" b="1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พักอยู่ ณ สถานที่</a:t>
            </a:r>
            <a:r>
              <a:rPr lang="th-TH" sz="3800" b="1" dirty="0" smtClean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นั้นน้อย</a:t>
            </a:r>
            <a:r>
              <a:rPr lang="th-TH" sz="3800" b="1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กว่า 24 </a:t>
            </a:r>
            <a:r>
              <a:rPr lang="th-TH" sz="3800" b="1" dirty="0" smtClean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ชั่วโมง</a:t>
            </a:r>
            <a:endParaRPr lang="th-TH" sz="3800" b="1" dirty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1043608" y="3573016"/>
            <a:ext cx="76328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thaiDist">
              <a:lnSpc>
                <a:spcPts val="4800"/>
              </a:lnSpc>
              <a:tabLst>
                <a:tab pos="3024188" algn="l"/>
              </a:tabLst>
            </a:pPr>
            <a:r>
              <a:rPr lang="th-TH" sz="3800" b="1" dirty="0" smtClean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3. ไม่ค้างคืน</a:t>
            </a:r>
            <a:endParaRPr lang="th-TH" sz="3800" b="1" dirty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4099" name="Picture 3" descr="F:\ภาษาอังกฤษที่เกี่ยวข้องกับการท่องเที่ยว\รูป\1529547304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7504" y="4370327"/>
            <a:ext cx="4084466" cy="2485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สี่เหลี่ยมผืนผ้า 12"/>
          <p:cNvSpPr/>
          <p:nvPr/>
        </p:nvSpPr>
        <p:spPr>
          <a:xfrm>
            <a:off x="4139952" y="5018400"/>
            <a:ext cx="468052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4800"/>
              </a:lnSpc>
              <a:tabLst>
                <a:tab pos="3024188" algn="l"/>
              </a:tabLst>
            </a:pPr>
            <a:r>
              <a:rPr lang="th-TH" sz="5400" b="1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มักเรียกภาษาปากว่า</a:t>
            </a:r>
          </a:p>
          <a:p>
            <a:pPr lvl="0" algn="ctr">
              <a:lnSpc>
                <a:spcPts val="4800"/>
              </a:lnSpc>
              <a:tabLst>
                <a:tab pos="3024188" algn="l"/>
              </a:tabLst>
            </a:pPr>
            <a:r>
              <a:rPr lang="th-TH" sz="5400" b="1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“ชะโงกทัวร์”</a:t>
            </a:r>
          </a:p>
          <a:p>
            <a:pPr lvl="0" algn="ctr">
              <a:lnSpc>
                <a:spcPts val="4800"/>
              </a:lnSpc>
              <a:tabLst>
                <a:tab pos="3024188" algn="l"/>
              </a:tabLst>
            </a:pPr>
            <a:r>
              <a:rPr lang="th-TH" sz="4800" b="1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มาแวะแล้วก็กลับไป</a:t>
            </a:r>
            <a:endParaRPr lang="th-TH" sz="4800" b="1" dirty="0">
              <a:solidFill>
                <a:srgbClr val="FF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4980" y="3340968"/>
            <a:ext cx="28575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4922-9B27-47BA-853A-8640EA7AA403}" type="slidenum">
              <a:rPr lang="en-US" smtClean="0"/>
              <a:t>9</a:t>
            </a:fld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046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115616" y="44624"/>
            <a:ext cx="7818072" cy="1143000"/>
          </a:xfrm>
        </p:spPr>
        <p:txBody>
          <a:bodyPr>
            <a:normAutofit fontScale="90000"/>
          </a:bodyPr>
          <a:lstStyle/>
          <a:p>
            <a:r>
              <a:rPr lang="en-US" sz="5400" b="1" dirty="0" smtClean="0">
                <a:solidFill>
                  <a:srgbClr val="002060"/>
                </a:solidFill>
                <a:effectLst/>
                <a:latin typeface="Angsana New" pitchFamily="18" charset="-34"/>
                <a:cs typeface="Angsana New" pitchFamily="18" charset="-34"/>
              </a:rPr>
              <a:t>1. </a:t>
            </a:r>
            <a:r>
              <a:rPr lang="th-TH" sz="5400" b="1" dirty="0" smtClean="0">
                <a:solidFill>
                  <a:srgbClr val="002060"/>
                </a:solidFill>
                <a:effectLst/>
                <a:latin typeface="Angsana New" pitchFamily="18" charset="-34"/>
                <a:cs typeface="Angsana New" pitchFamily="18" charset="-34"/>
              </a:rPr>
              <a:t>นิยามและคำจำกัดความ </a:t>
            </a:r>
            <a:r>
              <a:rPr lang="en-US" sz="5400" b="1" dirty="0" smtClean="0">
                <a:solidFill>
                  <a:srgbClr val="002060"/>
                </a:solidFill>
                <a:effectLst/>
                <a:latin typeface="Angsana New" pitchFamily="18" charset="-34"/>
                <a:cs typeface="Angsana New" pitchFamily="18" charset="-34"/>
              </a:rPr>
              <a:t>(Definition) </a:t>
            </a:r>
            <a:r>
              <a:rPr lang="th-TH" sz="5400" b="1" dirty="0" smtClean="0">
                <a:solidFill>
                  <a:srgbClr val="002060"/>
                </a:solidFill>
                <a:effectLst/>
                <a:latin typeface="Angsana New" pitchFamily="18" charset="-34"/>
                <a:cs typeface="Angsana New" pitchFamily="18" charset="-34"/>
              </a:rPr>
              <a:t>(ต่อ)</a:t>
            </a:r>
            <a:endParaRPr lang="en-US" sz="5400" b="1" dirty="0">
              <a:solidFill>
                <a:srgbClr val="002060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15616" y="980728"/>
            <a:ext cx="77768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3024188" algn="l"/>
              </a:tabLst>
            </a:pPr>
            <a:r>
              <a:rPr lang="th-TH" sz="48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1.4 มัคคุเทศก์	(</a:t>
            </a:r>
            <a:r>
              <a:rPr lang="en-US" sz="48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Tourist Guide)</a:t>
            </a: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043608" y="1844824"/>
            <a:ext cx="76328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thaiDist">
              <a:lnSpc>
                <a:spcPts val="4800"/>
              </a:lnSpc>
              <a:tabLst>
                <a:tab pos="3024188" algn="l"/>
              </a:tabLst>
            </a:pPr>
            <a:r>
              <a:rPr lang="th-TH" sz="3600" dirty="0" smtClean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1</a:t>
            </a:r>
            <a:r>
              <a:rPr lang="th-TH" sz="3600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. </a:t>
            </a:r>
            <a:r>
              <a:rPr lang="th-TH" sz="3600" dirty="0" smtClean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มี</a:t>
            </a:r>
            <a:r>
              <a:rPr lang="th-TH" sz="3600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รากศัพท์มาจากภาษาบาลี คือ </a:t>
            </a:r>
            <a:r>
              <a:rPr lang="th-TH" sz="3600" b="1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มคฺค + อุทฺเทสก</a:t>
            </a:r>
            <a:endParaRPr lang="th-TH" sz="3600" b="1" dirty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1043608" y="2649106"/>
            <a:ext cx="76328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thaiDist">
              <a:lnSpc>
                <a:spcPts val="4800"/>
              </a:lnSpc>
              <a:tabLst>
                <a:tab pos="3024188" algn="l"/>
              </a:tabLst>
            </a:pPr>
            <a:r>
              <a:rPr lang="th-TH" sz="3600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2. </a:t>
            </a:r>
            <a:r>
              <a:rPr lang="th-TH" sz="3600" b="1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มคฺค</a:t>
            </a:r>
            <a:r>
              <a:rPr lang="th-TH" sz="3600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600" dirty="0" smtClean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 แปลว่า  </a:t>
            </a:r>
            <a:r>
              <a:rPr lang="th-TH" sz="3600" b="1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ทาง</a:t>
            </a:r>
            <a:r>
              <a:rPr lang="th-TH" sz="3600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600" dirty="0" smtClean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และ  </a:t>
            </a:r>
            <a:r>
              <a:rPr lang="th-TH" sz="3600" b="1" dirty="0" smtClean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อุทฺ</a:t>
            </a:r>
            <a:r>
              <a:rPr lang="th-TH" sz="3600" b="1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เท</a:t>
            </a:r>
            <a:r>
              <a:rPr lang="th-TH" sz="3600" b="1" dirty="0" smtClean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สก  </a:t>
            </a:r>
            <a:r>
              <a:rPr lang="th-TH" sz="3600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แปลว่า </a:t>
            </a:r>
            <a:r>
              <a:rPr lang="th-TH" sz="3600" dirty="0" smtClean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600" b="1" dirty="0" smtClean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ผู้นำ</a:t>
            </a:r>
            <a:r>
              <a:rPr lang="th-TH" sz="3600" dirty="0" smtClean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 </a:t>
            </a:r>
            <a:endParaRPr lang="th-TH" sz="3600" dirty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1008949" y="3434224"/>
            <a:ext cx="763284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thaiDist">
              <a:lnSpc>
                <a:spcPts val="4800"/>
              </a:lnSpc>
              <a:tabLst>
                <a:tab pos="3024188" algn="l"/>
              </a:tabLst>
            </a:pPr>
            <a:r>
              <a:rPr lang="th-TH" sz="3600" dirty="0" smtClean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3. </a:t>
            </a:r>
            <a:r>
              <a:rPr lang="th-TH" sz="3600" b="1" dirty="0">
                <a:solidFill>
                  <a:srgbClr val="002060"/>
                </a:solidFill>
                <a:latin typeface="Angsana New" pitchFamily="18" charset="-34"/>
                <a:ea typeface="Times New Roman"/>
                <a:cs typeface="Angsana New" pitchFamily="18" charset="-34"/>
              </a:rPr>
              <a:t>มัคคุเทศก์</a:t>
            </a:r>
            <a:r>
              <a:rPr lang="th-TH" sz="3600" dirty="0">
                <a:solidFill>
                  <a:srgbClr val="002060"/>
                </a:solidFill>
                <a:latin typeface="Angsana New" pitchFamily="18" charset="-34"/>
                <a:ea typeface="Times New Roman"/>
                <a:cs typeface="Angsana New" pitchFamily="18" charset="-34"/>
              </a:rPr>
              <a:t> จึงหมายถึง ผู้นำทาง ผู้อธิบาย </a:t>
            </a:r>
            <a:endParaRPr lang="th-TH" sz="3600" dirty="0" smtClean="0">
              <a:solidFill>
                <a:srgbClr val="002060"/>
              </a:solidFill>
              <a:latin typeface="Angsana New" pitchFamily="18" charset="-34"/>
              <a:ea typeface="Times New Roman"/>
              <a:cs typeface="Angsana New" pitchFamily="18" charset="-34"/>
            </a:endParaRPr>
          </a:p>
          <a:p>
            <a:pPr lvl="0" algn="thaiDist">
              <a:lnSpc>
                <a:spcPts val="4800"/>
              </a:lnSpc>
              <a:tabLst>
                <a:tab pos="3024188" algn="l"/>
              </a:tabLst>
            </a:pPr>
            <a:r>
              <a:rPr lang="th-TH" sz="3600" dirty="0" smtClean="0">
                <a:solidFill>
                  <a:srgbClr val="002060"/>
                </a:solidFill>
                <a:latin typeface="Angsana New" pitchFamily="18" charset="-34"/>
                <a:ea typeface="Times New Roman"/>
                <a:cs typeface="Angsana New" pitchFamily="18" charset="-34"/>
              </a:rPr>
              <a:t>ผู้</a:t>
            </a:r>
            <a:r>
              <a:rPr lang="th-TH" sz="3600" dirty="0">
                <a:solidFill>
                  <a:srgbClr val="002060"/>
                </a:solidFill>
                <a:latin typeface="Angsana New" pitchFamily="18" charset="-34"/>
                <a:ea typeface="Times New Roman"/>
                <a:cs typeface="Angsana New" pitchFamily="18" charset="-34"/>
              </a:rPr>
              <a:t>ที่ทำหน้าที่นำผู้อื่นไปยังสถานที่ต่างๆ </a:t>
            </a:r>
            <a:r>
              <a:rPr lang="th-TH" sz="3600" dirty="0" smtClean="0">
                <a:solidFill>
                  <a:srgbClr val="002060"/>
                </a:solidFill>
                <a:latin typeface="Angsana New" pitchFamily="18" charset="-34"/>
                <a:ea typeface="Times New Roman"/>
                <a:cs typeface="Angsana New" pitchFamily="18" charset="-34"/>
              </a:rPr>
              <a:t>และ</a:t>
            </a:r>
          </a:p>
          <a:p>
            <a:pPr lvl="0" algn="thaiDist">
              <a:lnSpc>
                <a:spcPts val="4800"/>
              </a:lnSpc>
              <a:tabLst>
                <a:tab pos="3024188" algn="l"/>
              </a:tabLst>
            </a:pPr>
            <a:r>
              <a:rPr lang="th-TH" sz="3600" dirty="0" smtClean="0">
                <a:solidFill>
                  <a:srgbClr val="002060"/>
                </a:solidFill>
                <a:latin typeface="Angsana New" pitchFamily="18" charset="-34"/>
                <a:ea typeface="Times New Roman"/>
                <a:cs typeface="Angsana New" pitchFamily="18" charset="-34"/>
              </a:rPr>
              <a:t>ให้</a:t>
            </a:r>
            <a:r>
              <a:rPr lang="th-TH" sz="3600" dirty="0">
                <a:solidFill>
                  <a:srgbClr val="002060"/>
                </a:solidFill>
                <a:latin typeface="Angsana New" pitchFamily="18" charset="-34"/>
                <a:ea typeface="Times New Roman"/>
                <a:cs typeface="Angsana New" pitchFamily="18" charset="-34"/>
              </a:rPr>
              <a:t>คำอธิบายและแนะนำเกี่ยวกับสถานที่</a:t>
            </a:r>
            <a:r>
              <a:rPr lang="th-TH" sz="3600" dirty="0" smtClean="0">
                <a:solidFill>
                  <a:srgbClr val="002060"/>
                </a:solidFill>
                <a:latin typeface="Angsana New" pitchFamily="18" charset="-34"/>
                <a:ea typeface="Times New Roman"/>
                <a:cs typeface="Angsana New" pitchFamily="18" charset="-34"/>
              </a:rPr>
              <a:t>นั้นๆ</a:t>
            </a:r>
            <a:endParaRPr lang="th-TH" sz="3600" dirty="0">
              <a:solidFill>
                <a:srgbClr val="00206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1043608" y="5385410"/>
            <a:ext cx="763284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thaiDist">
              <a:lnSpc>
                <a:spcPts val="4800"/>
              </a:lnSpc>
              <a:tabLst>
                <a:tab pos="3024188" algn="l"/>
              </a:tabLst>
            </a:pPr>
            <a:r>
              <a:rPr lang="th-TH" sz="3600" b="1" dirty="0" smtClean="0">
                <a:solidFill>
                  <a:srgbClr val="000099"/>
                </a:solidFill>
                <a:latin typeface="Angsana New" pitchFamily="18" charset="-34"/>
                <a:ea typeface="Times New Roman"/>
                <a:cs typeface="Angsana New" pitchFamily="18" charset="-34"/>
              </a:rPr>
              <a:t>4. ตรง</a:t>
            </a:r>
            <a:r>
              <a:rPr lang="th-TH" sz="3600" b="1" dirty="0">
                <a:solidFill>
                  <a:srgbClr val="000099"/>
                </a:solidFill>
                <a:latin typeface="Angsana New" pitchFamily="18" charset="-34"/>
                <a:ea typeface="Times New Roman"/>
                <a:cs typeface="Angsana New" pitchFamily="18" charset="-34"/>
              </a:rPr>
              <a:t>กับภาษาอังกฤษว่า</a:t>
            </a:r>
            <a:r>
              <a:rPr lang="en-US" sz="3600" b="1" dirty="0">
                <a:solidFill>
                  <a:srgbClr val="000099"/>
                </a:solidFill>
                <a:latin typeface="Angsana New" pitchFamily="18" charset="-34"/>
                <a:ea typeface="Times New Roman"/>
                <a:cs typeface="Angsana New" pitchFamily="18" charset="-34"/>
              </a:rPr>
              <a:t> Tourist Guide </a:t>
            </a:r>
            <a:endParaRPr lang="th-TH" sz="3600" b="1" dirty="0" smtClean="0">
              <a:solidFill>
                <a:srgbClr val="000099"/>
              </a:solidFill>
              <a:latin typeface="Angsana New" pitchFamily="18" charset="-34"/>
              <a:ea typeface="Times New Roman"/>
              <a:cs typeface="Angsana New" pitchFamily="18" charset="-34"/>
            </a:endParaRPr>
          </a:p>
          <a:p>
            <a:pPr lvl="0" algn="thaiDist">
              <a:lnSpc>
                <a:spcPts val="4800"/>
              </a:lnSpc>
              <a:tabLst>
                <a:tab pos="3024188" algn="l"/>
              </a:tabLst>
            </a:pPr>
            <a:r>
              <a:rPr lang="th-TH" sz="3600" b="1" dirty="0">
                <a:solidFill>
                  <a:srgbClr val="000099"/>
                </a:solidFill>
                <a:latin typeface="Angsana New" pitchFamily="18" charset="-34"/>
                <a:ea typeface="Times New Roman"/>
                <a:cs typeface="Angsana New" pitchFamily="18" charset="-34"/>
              </a:rPr>
              <a:t> </a:t>
            </a:r>
            <a:r>
              <a:rPr lang="th-TH" sz="3600" b="1" dirty="0" smtClean="0">
                <a:solidFill>
                  <a:srgbClr val="000099"/>
                </a:solidFill>
                <a:latin typeface="Angsana New" pitchFamily="18" charset="-34"/>
                <a:ea typeface="Times New Roman"/>
                <a:cs typeface="Angsana New" pitchFamily="18" charset="-34"/>
              </a:rPr>
              <a:t>   หรือ</a:t>
            </a:r>
            <a:r>
              <a:rPr lang="en-US" sz="3600" b="1" dirty="0">
                <a:solidFill>
                  <a:srgbClr val="000099"/>
                </a:solidFill>
                <a:latin typeface="Angsana New" pitchFamily="18" charset="-34"/>
                <a:ea typeface="Times New Roman"/>
                <a:cs typeface="Angsana New" pitchFamily="18" charset="-34"/>
              </a:rPr>
              <a:t> </a:t>
            </a:r>
            <a:r>
              <a:rPr lang="en-US" sz="3600" b="1" dirty="0" smtClean="0">
                <a:solidFill>
                  <a:srgbClr val="000099"/>
                </a:solidFill>
                <a:latin typeface="Angsana New" pitchFamily="18" charset="-34"/>
                <a:ea typeface="Times New Roman"/>
                <a:cs typeface="Angsana New" pitchFamily="18" charset="-34"/>
              </a:rPr>
              <a:t>Tourist Guide / Tour Guide / Guide</a:t>
            </a:r>
            <a:endParaRPr lang="th-TH" sz="3600" b="1" dirty="0">
              <a:solidFill>
                <a:srgbClr val="000099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37876" y="2996952"/>
            <a:ext cx="3058660" cy="3188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4922-9B27-47BA-853A-8640EA7AA40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730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05941">
            <a:off x="3350597" y="4396059"/>
            <a:ext cx="2700337" cy="174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55576" y="1565920"/>
            <a:ext cx="8496944" cy="1143000"/>
          </a:xfrm>
        </p:spPr>
        <p:txBody>
          <a:bodyPr>
            <a:noAutofit/>
          </a:bodyPr>
          <a:lstStyle/>
          <a:p>
            <a:pPr algn="ctr"/>
            <a:r>
              <a:rPr lang="th-TH" sz="6000" b="1" dirty="0" smtClean="0">
                <a:solidFill>
                  <a:srgbClr val="000099"/>
                </a:solidFill>
                <a:effectLst/>
                <a:latin typeface="Angsana New" pitchFamily="18" charset="-34"/>
                <a:cs typeface="Angsana New" pitchFamily="18" charset="-34"/>
              </a:rPr>
              <a:t>2</a:t>
            </a:r>
            <a:r>
              <a:rPr lang="th-TH" sz="6000" b="1" dirty="0">
                <a:solidFill>
                  <a:srgbClr val="000099"/>
                </a:solidFill>
                <a:effectLst/>
                <a:latin typeface="Angsana New" pitchFamily="18" charset="-34"/>
                <a:cs typeface="Angsana New" pitchFamily="18" charset="-34"/>
              </a:rPr>
              <a:t>. ประเภทของ</a:t>
            </a:r>
            <a:r>
              <a:rPr lang="th-TH" sz="6000" b="1" dirty="0" smtClean="0">
                <a:solidFill>
                  <a:srgbClr val="000099"/>
                </a:solidFill>
                <a:effectLst/>
                <a:latin typeface="Angsana New" pitchFamily="18" charset="-34"/>
                <a:cs typeface="Angsana New" pitchFamily="18" charset="-34"/>
              </a:rPr>
              <a:t>มัคคุเทศก์ </a:t>
            </a:r>
            <a:r>
              <a:rPr lang="en-US" sz="6000" b="1" dirty="0" smtClean="0">
                <a:solidFill>
                  <a:srgbClr val="000099"/>
                </a:solidFill>
                <a:effectLst/>
                <a:latin typeface="Angsana New" pitchFamily="18" charset="-34"/>
                <a:cs typeface="Angsana New" pitchFamily="18" charset="-34"/>
              </a:rPr>
              <a:t/>
            </a:r>
            <a:br>
              <a:rPr lang="en-US" sz="6000" b="1" dirty="0" smtClean="0">
                <a:solidFill>
                  <a:srgbClr val="000099"/>
                </a:solidFill>
                <a:effectLst/>
                <a:latin typeface="Angsana New" pitchFamily="18" charset="-34"/>
                <a:cs typeface="Angsana New" pitchFamily="18" charset="-34"/>
              </a:rPr>
            </a:br>
            <a:r>
              <a:rPr lang="en-US" sz="6000" b="1" dirty="0" smtClean="0">
                <a:solidFill>
                  <a:srgbClr val="000099"/>
                </a:solidFill>
                <a:effectLst/>
                <a:latin typeface="Angsana New" pitchFamily="18" charset="-34"/>
                <a:cs typeface="Angsana New" pitchFamily="18" charset="-34"/>
              </a:rPr>
              <a:t>(Categor</a:t>
            </a:r>
            <a:r>
              <a:rPr lang="en-US" sz="6000" b="1" dirty="0" smtClean="0">
                <a:solidFill>
                  <a:srgbClr val="000099"/>
                </a:solidFill>
                <a:effectLst/>
                <a:latin typeface="Angsana New" pitchFamily="18" charset="-34"/>
                <a:cs typeface="Angsana New" pitchFamily="18" charset="-34"/>
              </a:rPr>
              <a:t>ies</a:t>
            </a:r>
            <a:r>
              <a:rPr lang="en-US" sz="6000" b="1" dirty="0" smtClean="0">
                <a:solidFill>
                  <a:srgbClr val="000099"/>
                </a:solidFill>
                <a:effectLst/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6000" b="1" dirty="0" smtClean="0">
                <a:solidFill>
                  <a:srgbClr val="000099"/>
                </a:solidFill>
                <a:effectLst/>
                <a:latin typeface="Angsana New" pitchFamily="18" charset="-34"/>
                <a:cs typeface="Angsana New" pitchFamily="18" charset="-34"/>
              </a:rPr>
              <a:t>of Tourist Guide) </a:t>
            </a:r>
            <a:r>
              <a:rPr lang="th-TH" sz="6000" b="1" dirty="0" smtClean="0">
                <a:solidFill>
                  <a:srgbClr val="000099"/>
                </a:solidFill>
                <a:effectLst/>
                <a:latin typeface="Angsana New" pitchFamily="18" charset="-34"/>
                <a:cs typeface="Angsana New" pitchFamily="18" charset="-34"/>
              </a:rPr>
              <a:t> </a:t>
            </a:r>
            <a:endParaRPr lang="th-TH" sz="6000" b="1" dirty="0">
              <a:solidFill>
                <a:srgbClr val="000099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32955">
            <a:off x="622584" y="4396058"/>
            <a:ext cx="2700337" cy="174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9701" y="4365101"/>
            <a:ext cx="2798763" cy="1811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4922-9B27-47BA-853A-8640EA7AA403}" type="slidenum">
              <a:rPr lang="en-US" smtClean="0"/>
              <a:t>11</a:t>
            </a:fld>
            <a:endParaRPr lang="en-US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648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05941">
            <a:off x="3350597" y="4396059"/>
            <a:ext cx="2700337" cy="174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15616" y="1124744"/>
            <a:ext cx="7776864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3024188" algn="l"/>
              </a:tabLst>
            </a:pPr>
            <a:r>
              <a:rPr lang="th-TH" sz="40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มัคคุเทศก์แบ่งออกเป็น </a:t>
            </a:r>
            <a:r>
              <a:rPr lang="th-TH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2 </a:t>
            </a:r>
            <a:r>
              <a:rPr lang="th-TH" sz="40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ประเภท คือ </a:t>
            </a:r>
          </a:p>
          <a:p>
            <a:pPr>
              <a:lnSpc>
                <a:spcPct val="150000"/>
              </a:lnSpc>
              <a:tabLst>
                <a:tab pos="3024188" algn="l"/>
              </a:tabLst>
            </a:pPr>
            <a:r>
              <a:rPr lang="th-TH" sz="36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ก. มัคคุเทศก์ ทั่วไป </a:t>
            </a:r>
            <a:r>
              <a:rPr lang="th-TH" sz="36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มี </a:t>
            </a:r>
            <a:r>
              <a:rPr lang="th-TH" sz="36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2 ประเภท </a:t>
            </a:r>
            <a:endParaRPr lang="th-TH" sz="3600" b="1" dirty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  <a:p>
            <a:pPr>
              <a:lnSpc>
                <a:spcPct val="150000"/>
              </a:lnSpc>
              <a:tabLst>
                <a:tab pos="3024188" algn="l"/>
              </a:tabLst>
            </a:pPr>
            <a:r>
              <a:rPr lang="th-TH" sz="36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ข. มัคคุเทศก์ เฉพาะ </a:t>
            </a:r>
            <a:r>
              <a:rPr lang="th-TH" sz="36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มี </a:t>
            </a:r>
            <a:r>
              <a:rPr lang="th-TH" sz="36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8 ประเภท </a:t>
            </a:r>
            <a:endParaRPr lang="th-TH" sz="3600" b="1" dirty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32955">
            <a:off x="622584" y="4396058"/>
            <a:ext cx="2700337" cy="174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9701" y="4365101"/>
            <a:ext cx="2798763" cy="1811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4922-9B27-47BA-853A-8640EA7AA403}" type="slidenum">
              <a:rPr lang="en-US" smtClean="0"/>
              <a:t>12</a:t>
            </a:fld>
            <a:endParaRPr lang="en-US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ชื่อเรื่อง 1"/>
          <p:cNvSpPr>
            <a:spLocks noGrp="1"/>
          </p:cNvSpPr>
          <p:nvPr>
            <p:ph type="title"/>
          </p:nvPr>
        </p:nvSpPr>
        <p:spPr>
          <a:xfrm>
            <a:off x="900113" y="-26988"/>
            <a:ext cx="8496300" cy="1143001"/>
          </a:xfrm>
        </p:spPr>
        <p:txBody>
          <a:bodyPr>
            <a:noAutofit/>
          </a:bodyPr>
          <a:lstStyle/>
          <a:p>
            <a:r>
              <a:rPr lang="th-TH" sz="40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2</a:t>
            </a:r>
            <a:r>
              <a:rPr lang="th-TH" sz="40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. ประเภทของ</a:t>
            </a:r>
            <a:r>
              <a:rPr lang="th-TH" sz="40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มัคคุเทศก์ </a:t>
            </a:r>
            <a:r>
              <a:rPr lang="en-US" sz="40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(</a:t>
            </a:r>
            <a:r>
              <a:rPr lang="en-US" sz="40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Categories </a:t>
            </a:r>
            <a:r>
              <a:rPr lang="en-US" sz="40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of Tourist Guide) </a:t>
            </a:r>
            <a:r>
              <a:rPr lang="th-TH" sz="40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 </a:t>
            </a:r>
            <a:endParaRPr lang="th-TH" sz="4000" b="1" dirty="0">
              <a:solidFill>
                <a:srgbClr val="000099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064188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43608" y="-171400"/>
            <a:ext cx="8496944" cy="1143000"/>
          </a:xfrm>
        </p:spPr>
        <p:txBody>
          <a:bodyPr>
            <a:noAutofit/>
          </a:bodyPr>
          <a:lstStyle/>
          <a:p>
            <a:r>
              <a:rPr lang="th-TH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2</a:t>
            </a:r>
            <a:r>
              <a:rPr lang="th-TH" sz="36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. ประเภทของ</a:t>
            </a:r>
            <a:r>
              <a:rPr lang="th-TH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มัคคุเทศก์ </a:t>
            </a:r>
            <a:r>
              <a:rPr lang="en-US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(</a:t>
            </a:r>
            <a:r>
              <a:rPr lang="en-US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Categories </a:t>
            </a:r>
            <a:r>
              <a:rPr lang="en-US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of Tourist Guide) </a:t>
            </a:r>
            <a:r>
              <a:rPr lang="th-TH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(ต่อ)</a:t>
            </a:r>
            <a:r>
              <a:rPr lang="en-US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 </a:t>
            </a:r>
            <a:endParaRPr lang="th-TH" sz="3600" b="1" dirty="0">
              <a:solidFill>
                <a:srgbClr val="000099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15616" y="620688"/>
            <a:ext cx="77768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tabLst>
                <a:tab pos="3024188" algn="l"/>
              </a:tabLst>
            </a:pPr>
            <a:r>
              <a:rPr lang="th-TH" sz="36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ก. มัคคุเทศก์ ทั่วไป </a:t>
            </a:r>
            <a:r>
              <a:rPr lang="th-TH" sz="36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มี </a:t>
            </a:r>
            <a:r>
              <a:rPr lang="th-TH" sz="36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2 ประเภท </a:t>
            </a:r>
            <a:endParaRPr lang="th-TH" sz="3600" b="1" dirty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700808"/>
            <a:ext cx="3334453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564" y="4221088"/>
            <a:ext cx="3334453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สี่เหลี่ยมผืนผ้า 3"/>
          <p:cNvSpPr/>
          <p:nvPr/>
        </p:nvSpPr>
        <p:spPr>
          <a:xfrm>
            <a:off x="4572000" y="1710244"/>
            <a:ext cx="410445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8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1. มัคคุเทศก์</a:t>
            </a:r>
            <a:r>
              <a:rPr lang="th-TH" sz="28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ทั่วไป (ต่างประเทศ)</a:t>
            </a:r>
          </a:p>
          <a:p>
            <a:r>
              <a:rPr lang="th-TH" sz="2800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28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แถบสีบรอนซ์เงิน </a:t>
            </a:r>
          </a:p>
          <a:p>
            <a:pPr algn="thaiDist"/>
            <a:r>
              <a:rPr lang="th-TH" sz="2800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นำเที่ยวให้แก่นักท่องเที่ยว</a:t>
            </a:r>
            <a:r>
              <a:rPr lang="th-TH" sz="28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ชาวไทย </a:t>
            </a:r>
            <a:r>
              <a:rPr lang="th-TH" sz="2800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หรือ</a:t>
            </a:r>
            <a:r>
              <a:rPr lang="th-TH" sz="28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ชาวต่างประเทศ </a:t>
            </a:r>
            <a:r>
              <a:rPr lang="th-TH" sz="2800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สามารถนำเที่ยว</a:t>
            </a:r>
            <a:r>
              <a:rPr lang="th-TH" sz="2800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ได้      </a:t>
            </a:r>
            <a:r>
              <a:rPr lang="th-TH" sz="28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ทั่ว</a:t>
            </a:r>
            <a:r>
              <a:rPr lang="th-TH" sz="28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ราชอาณาจักร</a:t>
            </a: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4572000" y="4221088"/>
            <a:ext cx="410445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8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28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2. </a:t>
            </a:r>
            <a:r>
              <a:rPr lang="th-TH" sz="28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มัคคุเทศก์ทั่วไป (ไทย) </a:t>
            </a:r>
          </a:p>
          <a:p>
            <a:r>
              <a:rPr lang="th-TH" sz="28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แถบสีบรอนซ์ทอง </a:t>
            </a:r>
          </a:p>
          <a:p>
            <a:pPr algn="thaiDist"/>
            <a:r>
              <a:rPr lang="th-TH" sz="2800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นำเที่ยวได้</a:t>
            </a:r>
            <a:r>
              <a:rPr lang="th-TH" sz="28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เฉพาะนักท่องเที่ยวชาวไทย </a:t>
            </a:r>
            <a:r>
              <a:rPr lang="th-TH" sz="2800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สามารถนำเที่ยวได้</a:t>
            </a:r>
            <a:r>
              <a:rPr lang="th-TH" sz="28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ทั่วราชอาณาจักร</a:t>
            </a:r>
          </a:p>
        </p:txBody>
      </p:sp>
      <p:sp>
        <p:nvSpPr>
          <p:cNvPr id="3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4922-9B27-47BA-853A-8640EA7AA403}" type="slidenum">
              <a:rPr lang="en-US" smtClean="0"/>
              <a:t>13</a:t>
            </a:fld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002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43608" y="-99392"/>
            <a:ext cx="8496944" cy="1143000"/>
          </a:xfrm>
        </p:spPr>
        <p:txBody>
          <a:bodyPr>
            <a:noAutofit/>
          </a:bodyPr>
          <a:lstStyle/>
          <a:p>
            <a:r>
              <a:rPr lang="th-TH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2</a:t>
            </a:r>
            <a:r>
              <a:rPr lang="th-TH" sz="36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. ประเภทของ</a:t>
            </a:r>
            <a:r>
              <a:rPr lang="th-TH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มัคคุเทศก์ </a:t>
            </a:r>
            <a:r>
              <a:rPr lang="en-US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(</a:t>
            </a:r>
            <a:r>
              <a:rPr lang="en-US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Categories </a:t>
            </a:r>
            <a:r>
              <a:rPr lang="en-US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of Tourist Guide) </a:t>
            </a:r>
            <a:r>
              <a:rPr lang="th-TH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(ต่อ)</a:t>
            </a:r>
            <a:r>
              <a:rPr lang="en-US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 </a:t>
            </a:r>
            <a:endParaRPr lang="th-TH" sz="3600" b="1" dirty="0">
              <a:solidFill>
                <a:srgbClr val="000099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15616" y="692696"/>
            <a:ext cx="77768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tabLst>
                <a:tab pos="3024188" algn="l"/>
              </a:tabLst>
            </a:pPr>
            <a:r>
              <a:rPr lang="th-TH" sz="36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ข. มัคคุเทศก์เฉพาะ มี </a:t>
            </a:r>
            <a:r>
              <a:rPr lang="th-TH" sz="36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8 ประเภท </a:t>
            </a:r>
            <a:endParaRPr lang="th-TH" sz="3600" b="1" dirty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4392488" y="1758295"/>
            <a:ext cx="471601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8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1. มัคคุเทศก์</a:t>
            </a:r>
            <a:r>
              <a:rPr lang="th-TH" sz="28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เฉพาะ (ต่างประเทศเฉพาะพื้นที่)</a:t>
            </a:r>
          </a:p>
          <a:p>
            <a:r>
              <a:rPr lang="th-TH" sz="28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 แถบสีชมพู</a:t>
            </a:r>
          </a:p>
          <a:p>
            <a:pPr algn="thaiDist"/>
            <a:r>
              <a:rPr lang="th-TH" sz="2800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 นำเที่ยวให้แก่ นักท่องเที่ยว</a:t>
            </a:r>
            <a:r>
              <a:rPr lang="th-TH" sz="28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ชาวไทย หรือชาวต่างประเทศ เฉพาะจังหวัดที่ระบุ</a:t>
            </a:r>
            <a:r>
              <a:rPr lang="th-TH" sz="2800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ไว้บนบัตรและจังหวัดที่มีพื้นที่ติดต่อ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690" y="1772816"/>
            <a:ext cx="3323286" cy="2150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221088"/>
            <a:ext cx="3432753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สี่เหลี่ยมผืนผ้า 9"/>
          <p:cNvSpPr/>
          <p:nvPr/>
        </p:nvSpPr>
        <p:spPr>
          <a:xfrm>
            <a:off x="4392488" y="4149080"/>
            <a:ext cx="471601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8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28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2. </a:t>
            </a:r>
            <a:r>
              <a:rPr lang="th-TH" sz="28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มัคคุเทศก์ทั่วไป (ไทย) </a:t>
            </a:r>
          </a:p>
          <a:p>
            <a:r>
              <a:rPr lang="th-TH" sz="28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แถบ</a:t>
            </a:r>
            <a:r>
              <a:rPr lang="th-TH" sz="28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สีฟ้า</a:t>
            </a:r>
            <a:endParaRPr lang="th-TH" sz="2800" b="1" dirty="0">
              <a:solidFill>
                <a:srgbClr val="000099"/>
              </a:solidFill>
              <a:latin typeface="Angsana New" pitchFamily="18" charset="-34"/>
              <a:cs typeface="Angsana New" pitchFamily="18" charset="-34"/>
            </a:endParaRPr>
          </a:p>
          <a:p>
            <a:pPr algn="thaiDist"/>
            <a:r>
              <a:rPr lang="th-TH" sz="2800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นำเที่ยวได้</a:t>
            </a:r>
            <a:r>
              <a:rPr lang="th-TH" sz="28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เฉพาะนักท่องเที่ยวชาวไทย </a:t>
            </a:r>
            <a:r>
              <a:rPr lang="th-TH" sz="2800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สามารถนำเที่ยวได้</a:t>
            </a:r>
            <a:r>
              <a:rPr lang="th-TH" sz="28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ทั่วราชอาณาจักร</a:t>
            </a:r>
          </a:p>
        </p:txBody>
      </p:sp>
      <p:sp>
        <p:nvSpPr>
          <p:cNvPr id="3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4922-9B27-47BA-853A-8640EA7AA403}" type="slidenum">
              <a:rPr lang="en-US" smtClean="0"/>
              <a:t>14</a:t>
            </a:fld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138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115616" y="-99392"/>
            <a:ext cx="8496944" cy="1143000"/>
          </a:xfrm>
        </p:spPr>
        <p:txBody>
          <a:bodyPr>
            <a:no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2. ประเภทของมัคคุเทศก์ </a:t>
            </a:r>
            <a:r>
              <a:rPr lang="en-US" sz="36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(Categories of Tourist Guide) </a:t>
            </a:r>
            <a:r>
              <a:rPr lang="th-TH" sz="36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(ต่อ)</a:t>
            </a:r>
            <a:r>
              <a:rPr lang="en-US" sz="36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 </a:t>
            </a:r>
            <a:endParaRPr lang="th-TH" sz="3600" b="1" dirty="0">
              <a:solidFill>
                <a:srgbClr val="000099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43608" y="692696"/>
            <a:ext cx="77768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tabLst>
                <a:tab pos="3024188" algn="l"/>
              </a:tabLst>
            </a:pPr>
            <a:r>
              <a:rPr lang="th-TH" sz="36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ข. มัคคุเทศก์เฉพาะ มี </a:t>
            </a:r>
            <a:r>
              <a:rPr lang="th-TH" sz="36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8 ประเภท (ต่อ) </a:t>
            </a:r>
            <a:endParaRPr lang="th-TH" sz="3600" b="1" dirty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4392488" y="1772816"/>
            <a:ext cx="4572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8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3. </a:t>
            </a:r>
            <a:r>
              <a:rPr lang="th-TH" sz="28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มัคคุเทศก์เฉพาะ (เดินป่า</a:t>
            </a:r>
            <a:r>
              <a:rPr lang="th-TH" sz="28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)</a:t>
            </a:r>
          </a:p>
          <a:p>
            <a:r>
              <a:rPr lang="th-TH" sz="28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28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แถบสีเขียว </a:t>
            </a:r>
            <a:endParaRPr lang="th-TH" sz="2800" b="1" dirty="0" smtClean="0">
              <a:solidFill>
                <a:srgbClr val="000099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th-TH" sz="2800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นำ</a:t>
            </a:r>
            <a:r>
              <a:rPr lang="th-TH" sz="2800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เที่ยวให้แก่นักท่องเที่ยว</a:t>
            </a:r>
            <a:r>
              <a:rPr lang="th-TH" sz="28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ชาวไทย </a:t>
            </a:r>
            <a:r>
              <a:rPr lang="th-TH" sz="28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2800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หรือ     </a:t>
            </a:r>
            <a:r>
              <a:rPr lang="th-TH" sz="28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ชาว</a:t>
            </a:r>
            <a:r>
              <a:rPr lang="th-TH" sz="28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ต่างประเทศ</a:t>
            </a:r>
            <a:r>
              <a:rPr lang="th-TH" sz="2800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ในเขต</a:t>
            </a:r>
            <a:r>
              <a:rPr lang="th-TH" sz="28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พื้นที่ป่า</a:t>
            </a:r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4392488" y="4077072"/>
            <a:ext cx="435597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 4. มัคคุเทศก์เฉพาะ (ศิลปวัฒนธรรม) </a:t>
            </a:r>
            <a:endParaRPr lang="th-TH" sz="2800" b="1" dirty="0" smtClean="0">
              <a:solidFill>
                <a:srgbClr val="000099"/>
              </a:solidFill>
              <a:latin typeface="Angsana New" pitchFamily="18" charset="-34"/>
              <a:cs typeface="Angsana New" pitchFamily="18" charset="-34"/>
            </a:endParaRPr>
          </a:p>
          <a:p>
            <a:pPr algn="thaiDist"/>
            <a:r>
              <a:rPr lang="th-TH" sz="28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แถบ</a:t>
            </a:r>
            <a:r>
              <a:rPr lang="th-TH" sz="28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สีแดง </a:t>
            </a:r>
            <a:endParaRPr lang="th-TH" sz="2800" b="1" dirty="0" smtClean="0">
              <a:solidFill>
                <a:srgbClr val="000099"/>
              </a:solidFill>
              <a:latin typeface="Angsana New" pitchFamily="18" charset="-34"/>
              <a:cs typeface="Angsana New" pitchFamily="18" charset="-34"/>
            </a:endParaRPr>
          </a:p>
          <a:p>
            <a:pPr algn="thaiDist"/>
            <a:r>
              <a:rPr lang="th-TH" sz="2800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นำ</a:t>
            </a:r>
            <a:r>
              <a:rPr lang="th-TH" sz="2800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เที่ยวให้แก่นักท่องเที่ยว</a:t>
            </a:r>
            <a:r>
              <a:rPr lang="th-TH" sz="28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ชาวไทย หรือชาวต่างประเทศทางด้านประวัติศาสตร์ โบราณคดี ศิลปวัฒนธรรมวรรณคดีไทย </a:t>
            </a:r>
            <a:r>
              <a:rPr lang="th-TH" sz="2800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ได้</a:t>
            </a:r>
            <a:r>
              <a:rPr lang="th-TH" sz="28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ทั่วราชอาณาจักร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792203"/>
            <a:ext cx="3240360" cy="2101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210039"/>
            <a:ext cx="3240360" cy="2099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4922-9B27-47BA-853A-8640EA7AA403}" type="slidenum">
              <a:rPr lang="en-US" smtClean="0"/>
              <a:t>15</a:t>
            </a:fld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687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115616" y="-27384"/>
            <a:ext cx="8496944" cy="1143000"/>
          </a:xfrm>
        </p:spPr>
        <p:txBody>
          <a:bodyPr>
            <a:no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2. ประเภทของมัคคุเทศก์ </a:t>
            </a:r>
            <a:r>
              <a:rPr lang="en-US" sz="36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(Categories of Tourist Guide) </a:t>
            </a:r>
            <a:r>
              <a:rPr lang="th-TH" sz="36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(ต่อ)</a:t>
            </a:r>
            <a:r>
              <a:rPr lang="en-US" sz="36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 </a:t>
            </a:r>
            <a:endParaRPr lang="th-TH" sz="3600" b="1" dirty="0">
              <a:solidFill>
                <a:srgbClr val="000099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15616" y="777478"/>
            <a:ext cx="77768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tabLst>
                <a:tab pos="3024188" algn="l"/>
              </a:tabLst>
            </a:pPr>
            <a:r>
              <a:rPr lang="th-TH" sz="36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ข. มัคคุเทศก์เฉพาะ มี </a:t>
            </a:r>
            <a:r>
              <a:rPr lang="th-TH" sz="36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8 ประเภท (ต่อ) </a:t>
            </a:r>
            <a:endParaRPr lang="th-TH" sz="3600" b="1" dirty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4392488" y="1844824"/>
            <a:ext cx="4572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8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5. </a:t>
            </a:r>
            <a:r>
              <a:rPr lang="th-TH" sz="28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มัคคุเทศก์</a:t>
            </a:r>
            <a:r>
              <a:rPr lang="th-TH" sz="28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เฉพาะ (ทางทะเล) </a:t>
            </a:r>
            <a:endParaRPr lang="th-TH" sz="2800" b="1" dirty="0" smtClean="0">
              <a:solidFill>
                <a:srgbClr val="000099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th-TH" sz="28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แถบ</a:t>
            </a:r>
            <a:r>
              <a:rPr lang="th-TH" sz="28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สีส้ม </a:t>
            </a:r>
            <a:endParaRPr lang="th-TH" sz="2800" b="1" dirty="0" smtClean="0">
              <a:solidFill>
                <a:srgbClr val="000099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th-TH" sz="2800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นำ</a:t>
            </a:r>
            <a:r>
              <a:rPr lang="th-TH" sz="2800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เที่ยวให้แก่นักท่องเที่ยว</a:t>
            </a:r>
            <a:r>
              <a:rPr lang="th-TH" sz="28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ชาวไทย หรือชาว</a:t>
            </a:r>
            <a:r>
              <a:rPr lang="th-TH" sz="28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ต่างประเทศ ใน</a:t>
            </a:r>
            <a:r>
              <a:rPr lang="th-TH" sz="28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เขตพื้นที่ทางทะเล</a:t>
            </a:r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4392488" y="4077072"/>
            <a:ext cx="435597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28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6</a:t>
            </a:r>
            <a:r>
              <a:rPr lang="th-TH" sz="28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. มัคคุเทศก์เฉพาะ (ทะเลชายฝั่ง) </a:t>
            </a:r>
            <a:endParaRPr lang="th-TH" sz="2800" b="1" dirty="0" smtClean="0">
              <a:solidFill>
                <a:srgbClr val="000099"/>
              </a:solidFill>
              <a:latin typeface="Angsana New" pitchFamily="18" charset="-34"/>
              <a:cs typeface="Angsana New" pitchFamily="18" charset="-34"/>
            </a:endParaRPr>
          </a:p>
          <a:p>
            <a:pPr algn="thaiDist"/>
            <a:r>
              <a:rPr lang="th-TH" sz="28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แถบ</a:t>
            </a:r>
            <a:r>
              <a:rPr lang="th-TH" sz="28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สีเหลือง </a:t>
            </a:r>
            <a:endParaRPr lang="th-TH" sz="2800" b="1" dirty="0" smtClean="0">
              <a:solidFill>
                <a:srgbClr val="000099"/>
              </a:solidFill>
              <a:latin typeface="Angsana New" pitchFamily="18" charset="-34"/>
              <a:cs typeface="Angsana New" pitchFamily="18" charset="-34"/>
            </a:endParaRPr>
          </a:p>
          <a:p>
            <a:pPr algn="thaiDist"/>
            <a:r>
              <a:rPr lang="th-TH" sz="2800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นำ</a:t>
            </a:r>
            <a:r>
              <a:rPr lang="th-TH" sz="2800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เที่ยวให้แก่นักท่องเที่ยว</a:t>
            </a:r>
            <a:r>
              <a:rPr lang="th-TH" sz="28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ชาวไทย หรือชาวต่างประเทศในเขตพื้นที่ทางทะเลหรือเกาะ</a:t>
            </a:r>
            <a:r>
              <a:rPr lang="th-TH" sz="2800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ต่างๆ </a:t>
            </a:r>
            <a:r>
              <a:rPr lang="th-TH" sz="28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โดยมีระยะห่างจากชายฝั่งถึงสถานที่ท่องเที่ยวได้ไม่เกิน ๔๐ ไมล์ทะเล</a:t>
            </a:r>
          </a:p>
        </p:txBody>
      </p:sp>
      <p:pic>
        <p:nvPicPr>
          <p:cNvPr id="8" name="รูปภาพ 7" descr="http://www.tourism.go.th/assets/portals/1/images/card2-5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772816"/>
            <a:ext cx="3240360" cy="2088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142" y="4293096"/>
            <a:ext cx="3277826" cy="2121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4922-9B27-47BA-853A-8640EA7AA403}" type="slidenum">
              <a:rPr lang="en-US" smtClean="0"/>
              <a:t>16</a:t>
            </a:fld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170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43608" y="-99392"/>
            <a:ext cx="8496944" cy="1143000"/>
          </a:xfrm>
        </p:spPr>
        <p:txBody>
          <a:bodyPr>
            <a:noAutofit/>
          </a:bodyPr>
          <a:lstStyle/>
          <a:p>
            <a:r>
              <a:rPr lang="th-TH" sz="36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2. ประเภทของมัคคุเทศก์ </a:t>
            </a:r>
            <a:r>
              <a:rPr lang="en-US" sz="36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(Categories of Tourist Guide) </a:t>
            </a:r>
            <a:r>
              <a:rPr lang="th-TH" sz="36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(ต่อ)</a:t>
            </a:r>
            <a:r>
              <a:rPr lang="en-US" sz="36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 </a:t>
            </a:r>
            <a:endParaRPr lang="th-TH" sz="3600" b="1" dirty="0">
              <a:solidFill>
                <a:srgbClr val="000099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15616" y="777478"/>
            <a:ext cx="77768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tabLst>
                <a:tab pos="3024188" algn="l"/>
              </a:tabLst>
            </a:pPr>
            <a:r>
              <a:rPr lang="th-TH" sz="36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ข. มัคคุเทศก์เฉพาะ มี </a:t>
            </a:r>
            <a:r>
              <a:rPr lang="th-TH" sz="36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8 ประเภท (ต่อ) </a:t>
            </a:r>
            <a:endParaRPr lang="th-TH" sz="3600" b="1" dirty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4392488" y="1829142"/>
            <a:ext cx="4572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8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7. มัคคุเทศก์เฉพาะ (แหล่งท่องเที่ยวธรรมชาติ) แถบสีม่วง </a:t>
            </a:r>
          </a:p>
          <a:p>
            <a:pPr algn="thaiDist"/>
            <a:r>
              <a:rPr lang="th-TH" sz="2800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นำเที่ยวให้แก่ </a:t>
            </a:r>
            <a:r>
              <a:rPr lang="th-TH" sz="2800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นักท่องเที่ยว </a:t>
            </a:r>
            <a:r>
              <a:rPr lang="th-TH" sz="28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ชาว</a:t>
            </a:r>
            <a:r>
              <a:rPr lang="th-TH" sz="28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ไทย หรือชาวต่างประเทศเฉพาะภายในแหล่งท่องเที่ยวธรรมชาติที่ระบุชื่อไว้บนบัตร</a:t>
            </a:r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4392488" y="4135720"/>
            <a:ext cx="435597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 8. มัคคุเทศก์เฉพาะ (วัฒนธรรมท้องถิ่น) </a:t>
            </a:r>
          </a:p>
          <a:p>
            <a:pPr algn="thaiDist"/>
            <a:r>
              <a:rPr lang="th-TH" sz="28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แถบสีน้ำตาล </a:t>
            </a:r>
            <a:endParaRPr lang="th-TH" sz="2800" b="1" dirty="0" smtClean="0">
              <a:solidFill>
                <a:srgbClr val="000099"/>
              </a:solidFill>
              <a:latin typeface="Angsana New" pitchFamily="18" charset="-34"/>
              <a:cs typeface="Angsana New" pitchFamily="18" charset="-34"/>
            </a:endParaRPr>
          </a:p>
          <a:p>
            <a:pPr algn="thaiDist"/>
            <a:r>
              <a:rPr lang="th-TH" sz="2800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นำ</a:t>
            </a:r>
            <a:r>
              <a:rPr lang="th-TH" sz="2800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เที่ยว</a:t>
            </a:r>
            <a:r>
              <a:rPr lang="th-TH" sz="2800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ให้แก่</a:t>
            </a:r>
            <a:r>
              <a:rPr lang="th-TH" sz="28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ชาว</a:t>
            </a:r>
            <a:r>
              <a:rPr lang="th-TH" sz="28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ไทย หรือชาวต่างประเทศทางด้านวัฒนธรรมท้องถิ่น </a:t>
            </a:r>
            <a:r>
              <a:rPr lang="th-TH" sz="2800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เกี่ยวกับศิลปวัฒนธรรม</a:t>
            </a:r>
            <a:r>
              <a:rPr lang="th-TH" sz="2800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ประเพณีท้องถิ่น</a:t>
            </a:r>
            <a:r>
              <a:rPr lang="th-TH" sz="28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ที่ระบุชื่อไว้ในบัตรเท่านั้น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835803"/>
            <a:ext cx="3240360" cy="2097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293096"/>
            <a:ext cx="3218576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4922-9B27-47BA-853A-8640EA7AA403}" type="slidenum">
              <a:rPr lang="en-US" smtClean="0"/>
              <a:t>17</a:t>
            </a:fld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661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115616" y="2420888"/>
            <a:ext cx="7776864" cy="720080"/>
          </a:xfrm>
        </p:spPr>
        <p:txBody>
          <a:bodyPr>
            <a:noAutofit/>
          </a:bodyPr>
          <a:lstStyle/>
          <a:p>
            <a:pPr algn="ctr"/>
            <a:r>
              <a:rPr lang="th-TH" sz="4800" b="1" dirty="0" smtClean="0">
                <a:solidFill>
                  <a:srgbClr val="000099"/>
                </a:solidFill>
                <a:effectLst/>
                <a:latin typeface="Angsana New" pitchFamily="18" charset="-34"/>
                <a:cs typeface="Angsana New" pitchFamily="18" charset="-34"/>
              </a:rPr>
              <a:t>3. ลักษณะของมัคคุเทศก์ที่</a:t>
            </a:r>
            <a:r>
              <a:rPr lang="th-TH" sz="4800" b="1" dirty="0" smtClean="0">
                <a:solidFill>
                  <a:srgbClr val="000099"/>
                </a:solidFill>
                <a:effectLst/>
                <a:latin typeface="Angsana New" pitchFamily="18" charset="-34"/>
                <a:cs typeface="Angsana New" pitchFamily="18" charset="-34"/>
              </a:rPr>
              <a:t>ดี / การนำเที่ยว</a:t>
            </a:r>
            <a:r>
              <a:rPr lang="th-TH" sz="4800" b="1" dirty="0" smtClean="0">
                <a:solidFill>
                  <a:srgbClr val="000099"/>
                </a:solidFill>
                <a:effectLst/>
                <a:latin typeface="Angsana New" pitchFamily="18" charset="-34"/>
                <a:cs typeface="Angsana New" pitchFamily="18" charset="-34"/>
              </a:rPr>
              <a:t/>
            </a:r>
            <a:br>
              <a:rPr lang="th-TH" sz="4800" b="1" dirty="0" smtClean="0">
                <a:solidFill>
                  <a:srgbClr val="000099"/>
                </a:solidFill>
                <a:effectLst/>
                <a:latin typeface="Angsana New" pitchFamily="18" charset="-34"/>
                <a:cs typeface="Angsana New" pitchFamily="18" charset="-34"/>
              </a:rPr>
            </a:br>
            <a:r>
              <a:rPr lang="en-US" sz="4800" b="1" dirty="0">
                <a:solidFill>
                  <a:srgbClr val="000099"/>
                </a:solidFill>
                <a:effectLst/>
                <a:latin typeface="Angsana New" pitchFamily="18" charset="-34"/>
                <a:cs typeface="Angsana New" pitchFamily="18" charset="-34"/>
              </a:rPr>
              <a:t>Characteristics of a Great </a:t>
            </a:r>
            <a:r>
              <a:rPr lang="en-US" sz="4800" b="1" dirty="0" smtClean="0">
                <a:solidFill>
                  <a:srgbClr val="000099"/>
                </a:solidFill>
                <a:effectLst/>
                <a:latin typeface="Angsana New" pitchFamily="18" charset="-34"/>
                <a:cs typeface="Angsana New" pitchFamily="18" charset="-34"/>
              </a:rPr>
              <a:t>Tourist </a:t>
            </a:r>
            <a:r>
              <a:rPr lang="en-US" sz="4800" b="1" dirty="0" smtClean="0">
                <a:solidFill>
                  <a:srgbClr val="000099"/>
                </a:solidFill>
                <a:effectLst/>
                <a:latin typeface="Angsana New" pitchFamily="18" charset="-34"/>
                <a:cs typeface="Angsana New" pitchFamily="18" charset="-34"/>
              </a:rPr>
              <a:t>Guide</a:t>
            </a:r>
            <a:r>
              <a:rPr lang="th-TH" sz="4800" b="1" dirty="0" smtClean="0">
                <a:solidFill>
                  <a:srgbClr val="000099"/>
                </a:solidFill>
                <a:effectLst/>
                <a:latin typeface="Angsana New" pitchFamily="18" charset="-34"/>
                <a:cs typeface="Angsana New" pitchFamily="18" charset="-34"/>
              </a:rPr>
              <a:t/>
            </a:r>
            <a:br>
              <a:rPr lang="th-TH" sz="4800" b="1" dirty="0" smtClean="0">
                <a:solidFill>
                  <a:srgbClr val="000099"/>
                </a:solidFill>
                <a:effectLst/>
                <a:latin typeface="Angsana New" pitchFamily="18" charset="-34"/>
                <a:cs typeface="Angsana New" pitchFamily="18" charset="-34"/>
              </a:rPr>
            </a:br>
            <a:r>
              <a:rPr lang="en-US" sz="4800" b="1" dirty="0" smtClean="0">
                <a:solidFill>
                  <a:srgbClr val="000099"/>
                </a:solidFill>
                <a:effectLst/>
                <a:latin typeface="Angsana New" pitchFamily="18" charset="-34"/>
                <a:cs typeface="Angsana New" pitchFamily="18" charset="-34"/>
              </a:rPr>
              <a:t>&amp;</a:t>
            </a:r>
            <a:br>
              <a:rPr lang="en-US" sz="4800" b="1" dirty="0" smtClean="0">
                <a:solidFill>
                  <a:srgbClr val="000099"/>
                </a:solidFill>
                <a:effectLst/>
                <a:latin typeface="Angsana New" pitchFamily="18" charset="-34"/>
                <a:cs typeface="Angsana New" pitchFamily="18" charset="-34"/>
              </a:rPr>
            </a:br>
            <a:r>
              <a:rPr lang="en-US" sz="4800" b="1" dirty="0" smtClean="0">
                <a:solidFill>
                  <a:srgbClr val="000099"/>
                </a:solidFill>
                <a:effectLst/>
                <a:latin typeface="Angsana New" pitchFamily="18" charset="-34"/>
                <a:cs typeface="Angsana New" pitchFamily="18" charset="-34"/>
              </a:rPr>
              <a:t>Guiding</a:t>
            </a:r>
            <a:r>
              <a:rPr lang="th-TH" sz="4800" b="1" dirty="0" smtClean="0">
                <a:solidFill>
                  <a:srgbClr val="000099"/>
                </a:solidFill>
                <a:effectLst/>
                <a:latin typeface="Angsana New" pitchFamily="18" charset="-34"/>
                <a:cs typeface="Angsana New" pitchFamily="18" charset="-34"/>
              </a:rPr>
              <a:t/>
            </a:r>
            <a:br>
              <a:rPr lang="th-TH" sz="4800" b="1" dirty="0" smtClean="0">
                <a:solidFill>
                  <a:srgbClr val="000099"/>
                </a:solidFill>
                <a:effectLst/>
                <a:latin typeface="Angsana New" pitchFamily="18" charset="-34"/>
                <a:cs typeface="Angsana New" pitchFamily="18" charset="-34"/>
              </a:rPr>
            </a:br>
            <a:endParaRPr lang="th-TH" sz="4800" b="1" dirty="0">
              <a:solidFill>
                <a:srgbClr val="000099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12290" name="Picture 2" descr="F:\ภาษาอังกฤษที่เกี่ยวข้องกับการท่องเที่ยว\รูป\682723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068960"/>
            <a:ext cx="5544616" cy="3412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4922-9B27-47BA-853A-8640EA7AA403}" type="slidenum">
              <a:rPr lang="en-US" smtClean="0"/>
              <a:t>18</a:t>
            </a:fld>
            <a:endParaRPr lang="en-US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278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115616" y="548680"/>
            <a:ext cx="7776864" cy="720080"/>
          </a:xfrm>
        </p:spPr>
        <p:txBody>
          <a:bodyPr>
            <a:noAutofit/>
          </a:bodyPr>
          <a:lstStyle/>
          <a:p>
            <a:r>
              <a:rPr lang="th-TH" sz="4400" b="1" dirty="0" smtClean="0">
                <a:solidFill>
                  <a:srgbClr val="000099"/>
                </a:solidFill>
                <a:effectLst/>
                <a:latin typeface="Angsana New" pitchFamily="18" charset="-34"/>
                <a:cs typeface="Angsana New" pitchFamily="18" charset="-34"/>
              </a:rPr>
              <a:t>3. ลักษณะของมัคคุเทศก์ที่ดี</a:t>
            </a:r>
            <a:br>
              <a:rPr lang="th-TH" sz="4400" b="1" dirty="0" smtClean="0">
                <a:solidFill>
                  <a:srgbClr val="000099"/>
                </a:solidFill>
                <a:effectLst/>
                <a:latin typeface="Angsana New" pitchFamily="18" charset="-34"/>
                <a:cs typeface="Angsana New" pitchFamily="18" charset="-34"/>
              </a:rPr>
            </a:br>
            <a:endParaRPr lang="th-TH" sz="4400" b="1" dirty="0">
              <a:solidFill>
                <a:srgbClr val="000099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1115616" y="908720"/>
            <a:ext cx="705678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2100" indent="-292100">
              <a:lnSpc>
                <a:spcPct val="150000"/>
              </a:lnSpc>
              <a:buFont typeface="+mj-lt"/>
              <a:buAutoNum type="arabicPeriod"/>
            </a:pPr>
            <a:r>
              <a:rPr lang="th-TH" sz="4000" b="1" dirty="0" err="1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มนุษย</a:t>
            </a:r>
            <a:r>
              <a:rPr lang="th-TH" sz="40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สัมพันธ์</a:t>
            </a:r>
            <a:r>
              <a:rPr lang="th-TH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ดี </a:t>
            </a:r>
            <a:r>
              <a:rPr lang="en-US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	(Good Human Relationship)</a:t>
            </a:r>
            <a:endParaRPr lang="th-TH" sz="4000" b="1" dirty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  <a:p>
            <a:pPr marL="292100" indent="-292100">
              <a:lnSpc>
                <a:spcPct val="150000"/>
              </a:lnSpc>
              <a:buFont typeface="+mj-lt"/>
              <a:buAutoNum type="arabicPeriod"/>
            </a:pPr>
            <a:r>
              <a:rPr lang="th-TH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บุคลิกภาพดี </a:t>
            </a:r>
            <a:r>
              <a:rPr lang="en-US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	( Good Personality)</a:t>
            </a:r>
            <a:endParaRPr lang="th-TH" sz="4000" b="1" dirty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  <a:p>
            <a:pPr marL="292100" indent="-292100">
              <a:lnSpc>
                <a:spcPct val="150000"/>
              </a:lnSpc>
              <a:buFont typeface="+mj-lt"/>
              <a:buAutoNum type="arabicPeriod"/>
            </a:pPr>
            <a:r>
              <a:rPr lang="th-TH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ความรู้ดี </a:t>
            </a:r>
            <a:r>
              <a:rPr lang="en-US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		(Good Knowledge)</a:t>
            </a:r>
            <a:endParaRPr lang="th-TH" sz="4000" b="1" dirty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  <a:p>
            <a:pPr marL="292100" indent="-292100">
              <a:lnSpc>
                <a:spcPct val="150000"/>
              </a:lnSpc>
              <a:buFont typeface="+mj-lt"/>
              <a:buAutoNum type="arabicPeriod"/>
            </a:pPr>
            <a:r>
              <a:rPr lang="th-TH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มี</a:t>
            </a:r>
            <a:r>
              <a:rPr lang="th-TH" sz="40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ความรัก</a:t>
            </a:r>
            <a:r>
              <a:rPr lang="th-TH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งาน </a:t>
            </a:r>
            <a:r>
              <a:rPr lang="en-US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	(Hard-Working)</a:t>
            </a:r>
            <a:endParaRPr lang="th-TH" sz="4000" b="1" dirty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  <a:p>
            <a:pPr marL="292100" indent="-292100">
              <a:lnSpc>
                <a:spcPct val="150000"/>
              </a:lnSpc>
              <a:buFont typeface="+mj-lt"/>
              <a:buAutoNum type="arabicPeriod"/>
            </a:pPr>
            <a:r>
              <a:rPr lang="th-TH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มี</a:t>
            </a:r>
            <a:r>
              <a:rPr lang="th-TH" sz="40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ศิลปะในการ</a:t>
            </a:r>
            <a:r>
              <a:rPr lang="th-TH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พูด</a:t>
            </a:r>
            <a:r>
              <a:rPr lang="en-US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	(Art of </a:t>
            </a:r>
            <a:r>
              <a:rPr lang="en-US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Speaking)</a:t>
            </a:r>
            <a:endParaRPr lang="th-TH" sz="4000" b="1" dirty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  <a:p>
            <a:pPr>
              <a:lnSpc>
                <a:spcPct val="150000"/>
              </a:lnSpc>
            </a:pPr>
            <a:r>
              <a:rPr lang="en-US" sz="36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    </a:t>
            </a:r>
            <a:r>
              <a:rPr lang="th-TH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ระวังประเด็น การเมือง ศาสนา และความเชื่อ</a:t>
            </a:r>
            <a:r>
              <a:rPr lang="en-US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!!!</a:t>
            </a:r>
            <a:endParaRPr lang="th-TH" sz="4000" b="1" dirty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3767" y="1772816"/>
            <a:ext cx="3724817" cy="4469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373216"/>
            <a:ext cx="1305694" cy="1168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4922-9B27-47BA-853A-8640EA7AA403}" type="slidenum">
              <a:rPr lang="en-US" smtClean="0"/>
              <a:t>19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649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1043608" y="260648"/>
            <a:ext cx="567174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8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3. </a:t>
            </a:r>
            <a:r>
              <a:rPr lang="th-TH" sz="48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แนวทางการนำ</a:t>
            </a:r>
            <a:r>
              <a:rPr lang="th-TH" sz="48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เที่ยว</a:t>
            </a:r>
            <a:r>
              <a:rPr lang="en-US" sz="48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 (Guiding)</a:t>
            </a:r>
            <a:endParaRPr lang="en-US" sz="4800" b="1" dirty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940152" y="3791654"/>
            <a:ext cx="3205741" cy="3066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สี่เหลี่ยมผืนผ้า 5"/>
          <p:cNvSpPr/>
          <p:nvPr/>
        </p:nvSpPr>
        <p:spPr>
          <a:xfrm>
            <a:off x="971600" y="1268760"/>
            <a:ext cx="7984384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h-TH" sz="40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3.1 </a:t>
            </a:r>
            <a:r>
              <a:rPr lang="th-TH" sz="40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ความสำคัญ และ</a:t>
            </a:r>
            <a:r>
              <a:rPr lang="th-TH" sz="40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ประโยชน์ของ</a:t>
            </a:r>
            <a:r>
              <a:rPr lang="th-TH" sz="40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สถานที่นั้น </a:t>
            </a:r>
            <a:r>
              <a:rPr lang="th-TH" sz="40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ๆ</a:t>
            </a:r>
            <a:endParaRPr lang="en-US" sz="4000" b="1" dirty="0">
              <a:solidFill>
                <a:srgbClr val="000099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971600" y="2060848"/>
            <a:ext cx="7984384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h-TH" sz="40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3</a:t>
            </a:r>
            <a:r>
              <a:rPr lang="th-TH" sz="40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.2 </a:t>
            </a:r>
            <a:r>
              <a:rPr lang="th-TH" sz="40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เรื่องราว</a:t>
            </a:r>
            <a:r>
              <a:rPr lang="th-TH" sz="40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ประวัติ </a:t>
            </a:r>
            <a:r>
              <a:rPr lang="th-TH" sz="40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ความหมาย และชื่อของ</a:t>
            </a:r>
            <a:r>
              <a:rPr lang="th-TH" sz="40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สถานที่</a:t>
            </a:r>
            <a:endParaRPr lang="en-US" sz="4000" b="1" dirty="0">
              <a:solidFill>
                <a:srgbClr val="000099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971600" y="2852936"/>
            <a:ext cx="7984384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h-TH" sz="40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3</a:t>
            </a:r>
            <a:r>
              <a:rPr lang="th-TH" sz="40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.3 </a:t>
            </a:r>
            <a:r>
              <a:rPr lang="th-TH" sz="40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รูปแบบศิลปะแบบใด สร้างในช่วงเวลาใด มีอายุกี่</a:t>
            </a:r>
            <a:r>
              <a:rPr lang="th-TH" sz="40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ปี</a:t>
            </a:r>
            <a:endParaRPr lang="en-US" sz="4000" b="1" dirty="0">
              <a:solidFill>
                <a:srgbClr val="000099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971600" y="3645024"/>
            <a:ext cx="7984384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h-TH" sz="40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3</a:t>
            </a:r>
            <a:r>
              <a:rPr lang="th-TH" sz="40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.4 </a:t>
            </a:r>
            <a:r>
              <a:rPr lang="th-TH" sz="40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คติความเชื่อของการสร้างสถานที่นั้น </a:t>
            </a:r>
            <a:r>
              <a:rPr lang="th-TH" sz="40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ๆ</a:t>
            </a:r>
            <a:endParaRPr lang="en-US" sz="4000" b="1" dirty="0">
              <a:solidFill>
                <a:srgbClr val="000099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971600" y="4437112"/>
            <a:ext cx="7984384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h-TH" sz="40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3</a:t>
            </a:r>
            <a:r>
              <a:rPr lang="th-TH" sz="40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.5 </a:t>
            </a:r>
            <a:r>
              <a:rPr lang="th-TH" sz="40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เปรียบเทียบความสำคัญ หรือยุคสมัย </a:t>
            </a:r>
            <a:br>
              <a:rPr lang="th-TH" sz="40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</a:br>
            <a:r>
              <a:rPr lang="th-TH" sz="40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      </a:t>
            </a:r>
            <a:r>
              <a:rPr lang="th-TH" sz="40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กับ</a:t>
            </a:r>
            <a:r>
              <a:rPr lang="th-TH" sz="40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ยุคสมัยของต่างประเทศ</a:t>
            </a:r>
            <a:endParaRPr lang="en-US" sz="4000" b="1" dirty="0">
              <a:solidFill>
                <a:srgbClr val="000099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4922-9B27-47BA-853A-8640EA7AA403}" type="slidenum">
              <a:rPr lang="en-US" smtClean="0"/>
              <a:t>20</a:t>
            </a:fld>
            <a:endParaRPr lang="en-US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961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115616" y="1484784"/>
            <a:ext cx="7776864" cy="720080"/>
          </a:xfrm>
        </p:spPr>
        <p:txBody>
          <a:bodyPr>
            <a:noAutofit/>
          </a:bodyPr>
          <a:lstStyle/>
          <a:p>
            <a:pPr algn="ctr"/>
            <a:r>
              <a:rPr lang="th-TH" sz="4800" b="1" dirty="0">
                <a:solidFill>
                  <a:srgbClr val="000099"/>
                </a:solidFill>
                <a:effectLst/>
                <a:latin typeface="Angsana New" pitchFamily="18" charset="-34"/>
                <a:cs typeface="Angsana New" pitchFamily="18" charset="-34"/>
              </a:rPr>
              <a:t>4. การใช้ภาษาอังกฤษสำหรับมัคคุเทศก์</a:t>
            </a:r>
            <a:r>
              <a:rPr lang="th-TH" sz="4800" b="1" dirty="0" smtClean="0">
                <a:solidFill>
                  <a:srgbClr val="000099"/>
                </a:solidFill>
                <a:effectLst/>
                <a:latin typeface="Angsana New" pitchFamily="18" charset="-34"/>
                <a:cs typeface="Angsana New" pitchFamily="18" charset="-34"/>
              </a:rPr>
              <a:t>ท้องถิ่น</a:t>
            </a:r>
            <a:br>
              <a:rPr lang="th-TH" sz="4800" b="1" dirty="0" smtClean="0">
                <a:solidFill>
                  <a:srgbClr val="000099"/>
                </a:solidFill>
                <a:effectLst/>
                <a:latin typeface="Angsana New" pitchFamily="18" charset="-34"/>
                <a:cs typeface="Angsana New" pitchFamily="18" charset="-34"/>
              </a:rPr>
            </a:br>
            <a:r>
              <a:rPr lang="en-US" sz="4800" b="1" dirty="0" smtClean="0">
                <a:solidFill>
                  <a:srgbClr val="000099"/>
                </a:solidFill>
                <a:effectLst/>
                <a:latin typeface="Angsana New" pitchFamily="18" charset="-34"/>
                <a:cs typeface="Angsana New" pitchFamily="18" charset="-34"/>
              </a:rPr>
              <a:t>English For Local Tourist Guides</a:t>
            </a:r>
            <a:r>
              <a:rPr lang="th-TH" sz="4800" b="1" dirty="0">
                <a:solidFill>
                  <a:srgbClr val="000099"/>
                </a:solidFill>
                <a:effectLst/>
                <a:latin typeface="Angsana New" pitchFamily="18" charset="-34"/>
                <a:cs typeface="Angsana New" pitchFamily="18" charset="-34"/>
              </a:rPr>
              <a:t/>
            </a:r>
            <a:br>
              <a:rPr lang="th-TH" sz="4800" b="1" dirty="0">
                <a:solidFill>
                  <a:srgbClr val="000099"/>
                </a:solidFill>
                <a:effectLst/>
                <a:latin typeface="Angsana New" pitchFamily="18" charset="-34"/>
                <a:cs typeface="Angsana New" pitchFamily="18" charset="-34"/>
              </a:rPr>
            </a:br>
            <a:r>
              <a:rPr lang="th-TH" sz="4800" b="1" dirty="0" smtClean="0">
                <a:solidFill>
                  <a:srgbClr val="000099"/>
                </a:solidFill>
                <a:effectLst/>
                <a:latin typeface="Angsana New" pitchFamily="18" charset="-34"/>
                <a:cs typeface="Angsana New" pitchFamily="18" charset="-34"/>
              </a:rPr>
              <a:t/>
            </a:r>
            <a:br>
              <a:rPr lang="th-TH" sz="4800" b="1" dirty="0" smtClean="0">
                <a:solidFill>
                  <a:srgbClr val="000099"/>
                </a:solidFill>
                <a:effectLst/>
                <a:latin typeface="Angsana New" pitchFamily="18" charset="-34"/>
                <a:cs typeface="Angsana New" pitchFamily="18" charset="-34"/>
              </a:rPr>
            </a:br>
            <a:endParaRPr lang="th-TH" sz="4800" b="1" dirty="0">
              <a:solidFill>
                <a:srgbClr val="000099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769518"/>
            <a:ext cx="5416447" cy="3899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530" y="1363588"/>
            <a:ext cx="371475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4922-9B27-47BA-853A-8640EA7AA403}" type="slidenum">
              <a:rPr lang="en-US" smtClean="0"/>
              <a:t>21</a:t>
            </a:fld>
            <a:endParaRPr lang="en-US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120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776864" cy="720080"/>
          </a:xfrm>
        </p:spPr>
        <p:txBody>
          <a:bodyPr>
            <a:noAutofit/>
          </a:bodyPr>
          <a:lstStyle/>
          <a:p>
            <a:r>
              <a:rPr lang="th-TH" sz="4000" b="1" dirty="0">
                <a:solidFill>
                  <a:srgbClr val="C00000"/>
                </a:solidFill>
                <a:effectLst/>
                <a:latin typeface="Angsana New" pitchFamily="18" charset="-34"/>
                <a:cs typeface="Angsana New" pitchFamily="18" charset="-34"/>
              </a:rPr>
              <a:t>4. การใช้ภาษาอังกฤษสำหรับมัคคุเทศก์</a:t>
            </a:r>
            <a:r>
              <a:rPr lang="th-TH" sz="4000" b="1" dirty="0">
                <a:solidFill>
                  <a:srgbClr val="C00000"/>
                </a:solidFill>
                <a:effectLst/>
                <a:latin typeface="Angsana New" pitchFamily="18" charset="-34"/>
                <a:cs typeface="Angsana New" pitchFamily="18" charset="-34"/>
              </a:rPr>
              <a:t>ท้องถิ่น (ต่อ)</a:t>
            </a:r>
            <a:endParaRPr lang="th-TH" sz="4000" b="1" dirty="0">
              <a:solidFill>
                <a:srgbClr val="C00000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1115616" y="764704"/>
            <a:ext cx="35108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361950" algn="l"/>
              </a:tabLst>
            </a:pPr>
            <a:r>
              <a:rPr lang="th-TH" sz="36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4.1 กา</a:t>
            </a:r>
            <a:r>
              <a:rPr lang="th-TH" sz="36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รทักทาย </a:t>
            </a:r>
            <a:r>
              <a:rPr lang="en-US" sz="36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(</a:t>
            </a:r>
            <a:r>
              <a:rPr lang="en-US" sz="36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Greeting </a:t>
            </a:r>
            <a:r>
              <a:rPr lang="en-US" sz="36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)</a:t>
            </a:r>
            <a:endParaRPr lang="th-TH" sz="3600" b="1" dirty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1115616" y="1411035"/>
            <a:ext cx="7488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361950" algn="l"/>
              </a:tabLst>
            </a:pPr>
            <a:r>
              <a:rPr lang="th-TH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เราควรพูดว่า </a:t>
            </a:r>
            <a:r>
              <a:rPr lang="en-US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&gt;&gt;&gt;</a:t>
            </a: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049470" y="2060848"/>
            <a:ext cx="80590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361950" algn="l"/>
              </a:tabLst>
            </a:pPr>
            <a:r>
              <a:rPr lang="en-US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-  Good morning / afternoon / evening (Sir / Madam / Miss)</a:t>
            </a: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1043608" y="2710661"/>
            <a:ext cx="80590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361950" algn="l"/>
              </a:tabLst>
            </a:pPr>
            <a:r>
              <a:rPr lang="en-US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-  Ladies and Gentlemen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861048"/>
            <a:ext cx="1787962" cy="1752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สี่เหลี่ยมผืนผ้า 9"/>
          <p:cNvSpPr/>
          <p:nvPr/>
        </p:nvSpPr>
        <p:spPr>
          <a:xfrm>
            <a:off x="2831570" y="4062590"/>
            <a:ext cx="59168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361950" algn="l"/>
              </a:tabLst>
            </a:pPr>
            <a:r>
              <a:rPr lang="en-US" sz="48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-  What’s up, man!</a:t>
            </a:r>
            <a:endParaRPr lang="en-US" sz="4800" b="1" dirty="0" smtClean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2831570" y="4869160"/>
            <a:ext cx="59168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361950" algn="l"/>
              </a:tabLst>
            </a:pPr>
            <a:r>
              <a:rPr lang="en-US" sz="48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-  Hey man! / Hey you guys!</a:t>
            </a:r>
            <a:endParaRPr lang="en-US" sz="4800" b="1" dirty="0" smtClean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2795710" y="5723551"/>
            <a:ext cx="59168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361950" algn="l"/>
              </a:tabLst>
            </a:pPr>
            <a:r>
              <a:rPr lang="en-US" sz="48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-  Woo! Man!</a:t>
            </a:r>
            <a:endParaRPr lang="en-US" sz="4800" b="1" dirty="0" smtClean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589" y="4737500"/>
            <a:ext cx="1337113" cy="1319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สี่เหลี่ยมผืนผ้า 15"/>
          <p:cNvSpPr/>
          <p:nvPr/>
        </p:nvSpPr>
        <p:spPr>
          <a:xfrm>
            <a:off x="1049470" y="3363905"/>
            <a:ext cx="80590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361950" algn="l"/>
              </a:tabLst>
            </a:pPr>
            <a:r>
              <a:rPr lang="en-US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-  Hello  /  Hi  (Everyone / Everybody)</a:t>
            </a:r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658" y="5613951"/>
            <a:ext cx="1412134" cy="119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4922-9B27-47BA-853A-8640EA7AA40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323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  <p:bldP spid="7" grpId="0"/>
      <p:bldP spid="10" grpId="0"/>
      <p:bldP spid="11" grpId="0"/>
      <p:bldP spid="12" grpId="0"/>
      <p:bldP spid="1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776864" cy="720080"/>
          </a:xfrm>
        </p:spPr>
        <p:txBody>
          <a:bodyPr>
            <a:noAutofit/>
          </a:bodyPr>
          <a:lstStyle/>
          <a:p>
            <a:r>
              <a:rPr lang="th-TH" sz="4000" b="1" dirty="0">
                <a:solidFill>
                  <a:srgbClr val="C00000"/>
                </a:solidFill>
                <a:effectLst/>
                <a:latin typeface="Angsana New" pitchFamily="18" charset="-34"/>
                <a:cs typeface="Angsana New" pitchFamily="18" charset="-34"/>
              </a:rPr>
              <a:t>4. การใช้ภาษาอังกฤษสำหรับมัคคุเทศก์</a:t>
            </a:r>
            <a:r>
              <a:rPr lang="th-TH" sz="4000" b="1" dirty="0" smtClean="0">
                <a:solidFill>
                  <a:srgbClr val="C00000"/>
                </a:solidFill>
                <a:effectLst/>
                <a:latin typeface="Angsana New" pitchFamily="18" charset="-34"/>
                <a:cs typeface="Angsana New" pitchFamily="18" charset="-34"/>
              </a:rPr>
              <a:t>ท้องถิ่น</a:t>
            </a:r>
            <a:r>
              <a:rPr lang="en-US" sz="4000" b="1" dirty="0" smtClean="0">
                <a:solidFill>
                  <a:srgbClr val="C00000"/>
                </a:solidFill>
                <a:effectLst/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4000" b="1" dirty="0" smtClean="0">
                <a:solidFill>
                  <a:srgbClr val="C00000"/>
                </a:solidFill>
                <a:effectLst/>
                <a:latin typeface="Angsana New" pitchFamily="18" charset="-34"/>
                <a:cs typeface="Angsana New" pitchFamily="18" charset="-34"/>
              </a:rPr>
              <a:t>(ต่อ)</a:t>
            </a:r>
            <a:endParaRPr lang="th-TH" sz="4000" b="1" dirty="0">
              <a:solidFill>
                <a:srgbClr val="C00000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1115616" y="764704"/>
            <a:ext cx="52886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361950" algn="l"/>
              </a:tabLst>
            </a:pPr>
            <a:r>
              <a:rPr lang="th-TH" sz="36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4.1 </a:t>
            </a:r>
            <a:r>
              <a:rPr lang="th-TH" sz="36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การแนะนำ</a:t>
            </a:r>
            <a:r>
              <a:rPr lang="th-TH" sz="36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ตัวเอง</a:t>
            </a:r>
            <a:r>
              <a:rPr lang="en-US" sz="36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36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(Self-Introduction</a:t>
            </a:r>
            <a:r>
              <a:rPr lang="en-US" sz="36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)</a:t>
            </a:r>
            <a:endParaRPr lang="th-TH" sz="3600" b="1" dirty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1115616" y="1411035"/>
            <a:ext cx="7488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361950" algn="l"/>
              </a:tabLst>
            </a:pPr>
            <a:r>
              <a:rPr lang="th-TH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เราควรพูดว่า </a:t>
            </a:r>
            <a:r>
              <a:rPr lang="en-US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&gt;&gt;&gt;</a:t>
            </a: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049470" y="2060848"/>
            <a:ext cx="8059034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361950" algn="l"/>
              </a:tabLst>
            </a:pPr>
            <a:r>
              <a:rPr lang="en-US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1.</a:t>
            </a:r>
            <a:r>
              <a:rPr lang="en-US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  </a:t>
            </a:r>
            <a:r>
              <a:rPr lang="en-US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My name is ………… I will be your tour guide today.</a:t>
            </a:r>
            <a:endParaRPr lang="th-TH" sz="3600" b="1" dirty="0" smtClean="0">
              <a:solidFill>
                <a:srgbClr val="000099"/>
              </a:solidFill>
              <a:latin typeface="Angsana New" pitchFamily="18" charset="-34"/>
              <a:cs typeface="Angsana New" pitchFamily="18" charset="-34"/>
            </a:endParaRPr>
          </a:p>
          <a:p>
            <a:pPr>
              <a:tabLst>
                <a:tab pos="361950" algn="l"/>
              </a:tabLst>
            </a:pPr>
            <a:r>
              <a:rPr lang="th-TH" sz="32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     </a:t>
            </a:r>
            <a:r>
              <a:rPr lang="th-TH" sz="32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ผม</a:t>
            </a:r>
            <a:r>
              <a:rPr lang="th-TH" sz="32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/ดิฉันชื่อ............................ผม/ดิฉันจะเป็นมัคคุเทศก์ให้ท่านในวันนี้</a:t>
            </a:r>
            <a:endParaRPr lang="en-US" sz="3200" b="1" dirty="0" smtClean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1043608" y="3226331"/>
            <a:ext cx="8059034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361950" algn="l"/>
              </a:tabLst>
            </a:pPr>
            <a:r>
              <a:rPr lang="en-US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2.</a:t>
            </a:r>
            <a:r>
              <a:rPr lang="en-US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  I am ………………….I will be your tour guide today.</a:t>
            </a:r>
            <a:endParaRPr lang="th-TH" sz="3600" b="1" dirty="0" smtClean="0">
              <a:solidFill>
                <a:srgbClr val="000099"/>
              </a:solidFill>
              <a:latin typeface="Angsana New" pitchFamily="18" charset="-34"/>
              <a:cs typeface="Angsana New" pitchFamily="18" charset="-34"/>
            </a:endParaRPr>
          </a:p>
          <a:p>
            <a:pPr>
              <a:tabLst>
                <a:tab pos="361950" algn="l"/>
              </a:tabLst>
            </a:pPr>
            <a:r>
              <a:rPr lang="th-TH" sz="32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     ผม/ดิฉันชื่อ............................ผม/ดิฉันจะเป็นมัคคุเทศก์ให้ท่านในวันนี้</a:t>
            </a:r>
            <a:endParaRPr lang="en-US" sz="3200" b="1" dirty="0" smtClean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6" name="สี่เหลี่ยมผืนผ้า 15"/>
          <p:cNvSpPr/>
          <p:nvPr/>
        </p:nvSpPr>
        <p:spPr>
          <a:xfrm>
            <a:off x="1049470" y="4378459"/>
            <a:ext cx="8059034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361950" algn="l"/>
              </a:tabLst>
            </a:pPr>
            <a:r>
              <a:rPr lang="en-US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3.  I am very glad to be your tour guide</a:t>
            </a:r>
            <a:r>
              <a:rPr lang="th-TH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.</a:t>
            </a:r>
          </a:p>
          <a:p>
            <a:pPr>
              <a:tabLst>
                <a:tab pos="361950" algn="l"/>
              </a:tabLst>
            </a:pPr>
            <a:r>
              <a:rPr lang="th-TH" sz="32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      ผม/ดิฉัน รู้สึกยินดีที่ได้เป็นมัคคุเทศก์ให้กับท่าน</a:t>
            </a:r>
            <a:endParaRPr lang="en-US" sz="3200" b="1" dirty="0" smtClean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4922-9B27-47BA-853A-8640EA7AA403}" type="slidenum">
              <a:rPr lang="en-US" smtClean="0"/>
              <a:t>23</a:t>
            </a:fld>
            <a:endParaRPr lang="en-US"/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1043608" y="5541039"/>
            <a:ext cx="80590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361950" algn="l"/>
              </a:tabLst>
            </a:pPr>
            <a:r>
              <a:rPr lang="en-US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4</a:t>
            </a:r>
            <a:r>
              <a:rPr lang="en-US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.  Today, I would like to take you to………..</a:t>
            </a:r>
          </a:p>
          <a:p>
            <a:pPr>
              <a:tabLst>
                <a:tab pos="361950" algn="l"/>
              </a:tabLst>
            </a:pPr>
            <a:r>
              <a:rPr lang="en-US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     </a:t>
            </a:r>
            <a:r>
              <a:rPr lang="th-TH" sz="32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วันนี้ ผม/ดิฉัน จะนำท่านไปยัง................................</a:t>
            </a:r>
            <a:endParaRPr lang="en-US" sz="3200" b="1" dirty="0" smtClean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473624"/>
            <a:ext cx="2267744" cy="2267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2787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  <p:bldP spid="7" grpId="0"/>
      <p:bldP spid="16" grpId="0"/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776864" cy="720080"/>
          </a:xfrm>
        </p:spPr>
        <p:txBody>
          <a:bodyPr>
            <a:noAutofit/>
          </a:bodyPr>
          <a:lstStyle/>
          <a:p>
            <a:r>
              <a:rPr lang="th-TH" sz="4000" b="1" dirty="0">
                <a:solidFill>
                  <a:srgbClr val="C00000"/>
                </a:solidFill>
                <a:effectLst/>
                <a:latin typeface="Angsana New" pitchFamily="18" charset="-34"/>
                <a:cs typeface="Angsana New" pitchFamily="18" charset="-34"/>
              </a:rPr>
              <a:t>4. การใช้ภาษาอังกฤษสำหรับมัคคุเทศก์</a:t>
            </a:r>
            <a:r>
              <a:rPr lang="th-TH" sz="4000" b="1" dirty="0">
                <a:solidFill>
                  <a:srgbClr val="C00000"/>
                </a:solidFill>
                <a:effectLst/>
                <a:latin typeface="Angsana New" pitchFamily="18" charset="-34"/>
                <a:cs typeface="Angsana New" pitchFamily="18" charset="-34"/>
              </a:rPr>
              <a:t>ท้องถิ่น (ต่อ)</a:t>
            </a:r>
            <a:endParaRPr lang="th-TH" sz="4000" b="1" dirty="0">
              <a:solidFill>
                <a:srgbClr val="C00000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1115616" y="764704"/>
            <a:ext cx="512672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361950" algn="l"/>
              </a:tabLst>
            </a:pPr>
            <a:r>
              <a:rPr lang="th-TH" sz="36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4.</a:t>
            </a:r>
            <a:r>
              <a:rPr lang="en-US" sz="36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2</a:t>
            </a:r>
            <a:r>
              <a:rPr lang="th-TH" sz="36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 การแนะนำ</a:t>
            </a:r>
            <a:r>
              <a:rPr lang="th-TH" sz="36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ที่ตั้ง </a:t>
            </a:r>
            <a:r>
              <a:rPr lang="en-US" sz="36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(</a:t>
            </a:r>
            <a:r>
              <a:rPr lang="en-US" sz="36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Telling Location </a:t>
            </a:r>
            <a:r>
              <a:rPr lang="en-US" sz="36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)</a:t>
            </a:r>
            <a:endParaRPr lang="th-TH" sz="3600" b="1" dirty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1115616" y="1486525"/>
            <a:ext cx="7488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361950" algn="l"/>
              </a:tabLst>
            </a:pPr>
            <a:r>
              <a:rPr lang="th-TH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เราใช้โครงสร้าง ดังนี้  </a:t>
            </a:r>
            <a:r>
              <a:rPr lang="en-US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&gt;&gt;&gt;</a:t>
            </a:r>
          </a:p>
        </p:txBody>
      </p:sp>
      <p:sp>
        <p:nvSpPr>
          <p:cNvPr id="3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4922-9B27-47BA-853A-8640EA7AA403}" type="slidenum">
              <a:rPr lang="en-US" smtClean="0"/>
              <a:t>24</a:t>
            </a:fld>
            <a:endParaRPr lang="en-US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1021099" y="4869160"/>
            <a:ext cx="29510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361950" algn="l"/>
              </a:tabLst>
            </a:pPr>
            <a:r>
              <a:rPr lang="en-US" sz="40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2</a:t>
            </a:r>
            <a:r>
              <a:rPr lang="en-US" sz="40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.</a:t>
            </a:r>
            <a:r>
              <a:rPr lang="en-US" sz="40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40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Nan </a:t>
            </a:r>
            <a:r>
              <a:rPr lang="en-US" sz="4000" b="1" dirty="0" err="1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Tha</a:t>
            </a:r>
            <a:r>
              <a:rPr lang="en-US" sz="40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 San</a:t>
            </a:r>
            <a:endParaRPr lang="en-US" sz="4000" b="1" dirty="0" smtClean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8" name="สี่เหลี่ยมผืนผ้ามุมมน 7"/>
          <p:cNvSpPr/>
          <p:nvPr/>
        </p:nvSpPr>
        <p:spPr>
          <a:xfrm>
            <a:off x="323528" y="2492896"/>
            <a:ext cx="2664296" cy="129614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5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Tourist Attraction</a:t>
            </a:r>
          </a:p>
          <a:p>
            <a:pPr algn="ctr"/>
            <a:r>
              <a:rPr lang="th-TH" sz="28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สถานที่ท่องเที่ยว</a:t>
            </a:r>
            <a:endParaRPr lang="en-US" sz="2800" b="1" dirty="0">
              <a:solidFill>
                <a:srgbClr val="000099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4" name="สี่เหลี่ยมผืนผ้ามุมมน 13"/>
          <p:cNvSpPr/>
          <p:nvPr/>
        </p:nvSpPr>
        <p:spPr>
          <a:xfrm>
            <a:off x="3851920" y="2492896"/>
            <a:ext cx="1656184" cy="129614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6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i</a:t>
            </a:r>
            <a:r>
              <a:rPr lang="en-US" sz="36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s located</a:t>
            </a:r>
          </a:p>
          <a:p>
            <a:r>
              <a:rPr lang="en-US" sz="36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i</a:t>
            </a:r>
            <a:r>
              <a:rPr lang="en-US" sz="36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s situated</a:t>
            </a:r>
          </a:p>
          <a:p>
            <a:r>
              <a:rPr lang="th-TH" sz="28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ตั้งอยู่</a:t>
            </a:r>
            <a:endParaRPr lang="en-US" sz="2800" b="1" dirty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7" name="สี่เหลี่ยมผืนผ้ามุมมน 16"/>
          <p:cNvSpPr/>
          <p:nvPr/>
        </p:nvSpPr>
        <p:spPr>
          <a:xfrm>
            <a:off x="6372199" y="2420888"/>
            <a:ext cx="2593017" cy="136989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6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at</a:t>
            </a:r>
            <a:r>
              <a:rPr lang="th-TH" sz="36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 / </a:t>
            </a:r>
            <a:r>
              <a:rPr lang="en-US" sz="36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on / in</a:t>
            </a:r>
            <a:r>
              <a:rPr lang="th-TH" sz="36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 /</a:t>
            </a:r>
            <a:r>
              <a:rPr lang="en-US" sz="36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near</a:t>
            </a:r>
            <a:endParaRPr lang="th-TH" sz="3600" b="1" dirty="0" smtClean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th-TH" sz="32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ที่ / บน</a:t>
            </a:r>
            <a:r>
              <a:rPr lang="en-US" sz="32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 / </a:t>
            </a:r>
            <a:r>
              <a:rPr lang="th-TH" sz="32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ใน</a:t>
            </a:r>
            <a:r>
              <a:rPr lang="en-US" sz="32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 / </a:t>
            </a:r>
            <a:r>
              <a:rPr lang="th-TH" sz="32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ใกล้กับ</a:t>
            </a:r>
            <a:endParaRPr lang="en-US" sz="3200" b="1" dirty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8" name="สี่เหลี่ยมผืนผ้า 17"/>
          <p:cNvSpPr/>
          <p:nvPr/>
        </p:nvSpPr>
        <p:spPr>
          <a:xfrm>
            <a:off x="1055561" y="4077072"/>
            <a:ext cx="308439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361950" algn="l"/>
              </a:tabLst>
            </a:pPr>
            <a:r>
              <a:rPr lang="en-US" sz="40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1. </a:t>
            </a:r>
            <a:r>
              <a:rPr lang="en-US" sz="4000" b="1" dirty="0" err="1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Khao</a:t>
            </a:r>
            <a:r>
              <a:rPr lang="en-US" sz="40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 Or Temple</a:t>
            </a:r>
            <a:endParaRPr lang="en-US" sz="4000" b="1" dirty="0" smtClean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9" name="สี่เหลี่ยมผืนผ้า 18"/>
          <p:cNvSpPr/>
          <p:nvPr/>
        </p:nvSpPr>
        <p:spPr>
          <a:xfrm>
            <a:off x="3979917" y="4077072"/>
            <a:ext cx="174421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361950" algn="l"/>
              </a:tabLst>
            </a:pPr>
            <a:r>
              <a:rPr lang="en-US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is located</a:t>
            </a:r>
          </a:p>
        </p:txBody>
      </p:sp>
      <p:sp>
        <p:nvSpPr>
          <p:cNvPr id="20" name="สี่เหลี่ยมผืนผ้า 19"/>
          <p:cNvSpPr/>
          <p:nvPr/>
        </p:nvSpPr>
        <p:spPr>
          <a:xfrm>
            <a:off x="5436097" y="4077072"/>
            <a:ext cx="432047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361950" algn="l"/>
              </a:tabLst>
            </a:pPr>
            <a:r>
              <a:rPr lang="en-US" sz="40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at </a:t>
            </a:r>
            <a:r>
              <a:rPr lang="en-US" sz="4000" b="1" dirty="0" err="1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Khuankanun</a:t>
            </a:r>
            <a:r>
              <a:rPr lang="en-US" sz="40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 D</a:t>
            </a:r>
            <a:r>
              <a:rPr lang="en-US" sz="40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istrict.</a:t>
            </a:r>
            <a:endParaRPr lang="en-US" sz="4000" b="1" dirty="0" smtClean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21" name="สี่เหลี่ยมผืนผ้า 20"/>
          <p:cNvSpPr/>
          <p:nvPr/>
        </p:nvSpPr>
        <p:spPr>
          <a:xfrm>
            <a:off x="3563888" y="4869160"/>
            <a:ext cx="167869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361950" algn="l"/>
              </a:tabLst>
            </a:pPr>
            <a:r>
              <a:rPr lang="en-US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is situated </a:t>
            </a:r>
          </a:p>
        </p:txBody>
      </p:sp>
      <p:sp>
        <p:nvSpPr>
          <p:cNvPr id="22" name="สี่เหลี่ยมผืนผ้า 21"/>
          <p:cNvSpPr/>
          <p:nvPr/>
        </p:nvSpPr>
        <p:spPr>
          <a:xfrm>
            <a:off x="5292080" y="4869160"/>
            <a:ext cx="34571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361950" algn="l"/>
              </a:tabLst>
            </a:pPr>
            <a:r>
              <a:rPr lang="en-US" sz="40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near the canal </a:t>
            </a:r>
            <a:r>
              <a:rPr lang="en-US" sz="40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.</a:t>
            </a:r>
            <a:endParaRPr lang="en-US" sz="4000" b="1" dirty="0" smtClean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892245"/>
            <a:ext cx="536755" cy="536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924944"/>
            <a:ext cx="536755" cy="536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 descr="J:\ภาษาอังกฤษที่เกี่ยวข้องกับการท่องเที่ยว\รูป\b6a04ac8e179a9f6f2ff026edb72f9ed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4898" y="5157192"/>
            <a:ext cx="3307502" cy="2035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5477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8" grpId="0" animBg="1"/>
      <p:bldP spid="14" grpId="0" animBg="1"/>
      <p:bldP spid="17" grpId="0" animBg="1"/>
      <p:bldP spid="18" grpId="0"/>
      <p:bldP spid="19" grpId="0"/>
      <p:bldP spid="20" grpId="0"/>
      <p:bldP spid="21" grpId="0"/>
      <p:bldP spid="2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43608" y="-27384"/>
            <a:ext cx="7776864" cy="720080"/>
          </a:xfrm>
        </p:spPr>
        <p:txBody>
          <a:bodyPr>
            <a:noAutofit/>
          </a:bodyPr>
          <a:lstStyle/>
          <a:p>
            <a:r>
              <a:rPr lang="th-TH" sz="4000" b="1" dirty="0">
                <a:solidFill>
                  <a:srgbClr val="C00000"/>
                </a:solidFill>
                <a:effectLst/>
                <a:latin typeface="Angsana New" pitchFamily="18" charset="-34"/>
                <a:cs typeface="Angsana New" pitchFamily="18" charset="-34"/>
              </a:rPr>
              <a:t>4. การใช้ภาษาอังกฤษสำหรับมัคคุเทศก์</a:t>
            </a:r>
            <a:r>
              <a:rPr lang="th-TH" sz="4000" b="1" dirty="0">
                <a:solidFill>
                  <a:srgbClr val="C00000"/>
                </a:solidFill>
                <a:effectLst/>
                <a:latin typeface="Angsana New" pitchFamily="18" charset="-34"/>
                <a:cs typeface="Angsana New" pitchFamily="18" charset="-34"/>
              </a:rPr>
              <a:t>ท้องถิ่น (ต่อ)</a:t>
            </a:r>
            <a:endParaRPr lang="th-TH" sz="4000" b="1" dirty="0">
              <a:solidFill>
                <a:srgbClr val="C00000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1115616" y="548680"/>
            <a:ext cx="56589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361950" algn="l"/>
              </a:tabLst>
            </a:pPr>
            <a:r>
              <a:rPr lang="th-TH" sz="36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4.</a:t>
            </a:r>
            <a:r>
              <a:rPr lang="en-US" sz="36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2</a:t>
            </a:r>
            <a:r>
              <a:rPr lang="th-TH" sz="36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 การแนะนำ</a:t>
            </a:r>
            <a:r>
              <a:rPr lang="th-TH" sz="36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เส้นทาง</a:t>
            </a:r>
            <a:r>
              <a:rPr lang="en-US" sz="36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36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(</a:t>
            </a:r>
            <a:r>
              <a:rPr lang="en-US" sz="36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Telling Direction</a:t>
            </a:r>
            <a:r>
              <a:rPr lang="en-US" sz="36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)</a:t>
            </a:r>
            <a:endParaRPr lang="th-TH" sz="3600" b="1" dirty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4922-9B27-47BA-853A-8640EA7AA403}" type="slidenum">
              <a:rPr lang="en-US" smtClean="0"/>
              <a:t>25</a:t>
            </a:fld>
            <a:endParaRPr lang="en-US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628800"/>
            <a:ext cx="1440160" cy="1342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665" y="1628800"/>
            <a:ext cx="1446343" cy="1338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2741" y="1686600"/>
            <a:ext cx="1421507" cy="1238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8145" y="1632147"/>
            <a:ext cx="1446343" cy="1364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293096"/>
            <a:ext cx="1512166" cy="1362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288144"/>
            <a:ext cx="1466633" cy="1338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7" name="Picture 9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356327" y="4293096"/>
            <a:ext cx="1474334" cy="136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9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7543025" y="4293096"/>
            <a:ext cx="1493471" cy="138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สี่เหลี่ยมผืนผ้า 27"/>
          <p:cNvSpPr/>
          <p:nvPr/>
        </p:nvSpPr>
        <p:spPr>
          <a:xfrm>
            <a:off x="971600" y="2996952"/>
            <a:ext cx="1361270" cy="1077218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 algn="ctr">
              <a:tabLst>
                <a:tab pos="361950" algn="l"/>
              </a:tabLst>
            </a:pPr>
            <a:r>
              <a:rPr lang="en-US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Turn left</a:t>
            </a:r>
          </a:p>
          <a:p>
            <a:pPr algn="ctr">
              <a:tabLst>
                <a:tab pos="361950" algn="l"/>
              </a:tabLst>
            </a:pPr>
            <a:r>
              <a:rPr lang="th-TH" sz="28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เลี้ยวซ้าย</a:t>
            </a:r>
            <a:endParaRPr lang="th-TH" sz="2800" b="1" dirty="0">
              <a:solidFill>
                <a:srgbClr val="000099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0" name="สี่เหลี่ยมผืนผ้า 29"/>
          <p:cNvSpPr/>
          <p:nvPr/>
        </p:nvSpPr>
        <p:spPr>
          <a:xfrm>
            <a:off x="3129595" y="2996952"/>
            <a:ext cx="1582484" cy="1077218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 algn="ctr">
              <a:tabLst>
                <a:tab pos="361950" algn="l"/>
              </a:tabLst>
            </a:pPr>
            <a:r>
              <a:rPr lang="en-US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Turn right</a:t>
            </a:r>
            <a:endParaRPr lang="th-TH" sz="3600" b="1" dirty="0" smtClean="0">
              <a:solidFill>
                <a:srgbClr val="000099"/>
              </a:solidFill>
              <a:latin typeface="Angsana New" pitchFamily="18" charset="-34"/>
              <a:cs typeface="Angsana New" pitchFamily="18" charset="-34"/>
            </a:endParaRPr>
          </a:p>
          <a:p>
            <a:pPr algn="ctr">
              <a:tabLst>
                <a:tab pos="361950" algn="l"/>
              </a:tabLst>
            </a:pPr>
            <a:r>
              <a:rPr lang="th-TH" sz="28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เลี้ยวขวา</a:t>
            </a:r>
            <a:endParaRPr lang="th-TH" sz="2800" b="1" dirty="0">
              <a:solidFill>
                <a:srgbClr val="000099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1" name="สี่เหลี่ยมผืนผ้า 30"/>
          <p:cNvSpPr/>
          <p:nvPr/>
        </p:nvSpPr>
        <p:spPr>
          <a:xfrm>
            <a:off x="5258527" y="2996952"/>
            <a:ext cx="1665841" cy="1077218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 algn="ctr">
              <a:tabLst>
                <a:tab pos="361950" algn="l"/>
              </a:tabLst>
            </a:pPr>
            <a:r>
              <a:rPr lang="en-US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Go straight</a:t>
            </a:r>
            <a:endParaRPr lang="th-TH" sz="3600" b="1" dirty="0" smtClean="0">
              <a:solidFill>
                <a:srgbClr val="000099"/>
              </a:solidFill>
              <a:latin typeface="Angsana New" pitchFamily="18" charset="-34"/>
              <a:cs typeface="Angsana New" pitchFamily="18" charset="-34"/>
            </a:endParaRPr>
          </a:p>
          <a:p>
            <a:pPr algn="ctr">
              <a:tabLst>
                <a:tab pos="361950" algn="l"/>
              </a:tabLst>
            </a:pPr>
            <a:r>
              <a:rPr lang="th-TH" sz="28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ตรงไป</a:t>
            </a:r>
            <a:endParaRPr lang="th-TH" sz="2800" b="1" dirty="0">
              <a:solidFill>
                <a:srgbClr val="000099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2" name="สี่เหลี่ยมผืนผ้า 31"/>
          <p:cNvSpPr/>
          <p:nvPr/>
        </p:nvSpPr>
        <p:spPr>
          <a:xfrm>
            <a:off x="7644839" y="3071862"/>
            <a:ext cx="1192954" cy="1077218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 algn="ctr">
              <a:tabLst>
                <a:tab pos="361950" algn="l"/>
              </a:tabLst>
            </a:pPr>
            <a:r>
              <a:rPr lang="en-US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Go past</a:t>
            </a:r>
            <a:endParaRPr lang="th-TH" sz="3600" b="1" dirty="0" smtClean="0">
              <a:solidFill>
                <a:srgbClr val="000099"/>
              </a:solidFill>
              <a:latin typeface="Angsana New" pitchFamily="18" charset="-34"/>
              <a:cs typeface="Angsana New" pitchFamily="18" charset="-34"/>
            </a:endParaRPr>
          </a:p>
          <a:p>
            <a:pPr algn="ctr">
              <a:tabLst>
                <a:tab pos="361950" algn="l"/>
              </a:tabLst>
            </a:pPr>
            <a:r>
              <a:rPr lang="th-TH" sz="28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ผ่าน</a:t>
            </a:r>
            <a:endParaRPr lang="th-TH" sz="2800" b="1" dirty="0">
              <a:solidFill>
                <a:srgbClr val="000099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3" name="สี่เหลี่ยมผืนผ้า 32"/>
          <p:cNvSpPr/>
          <p:nvPr/>
        </p:nvSpPr>
        <p:spPr>
          <a:xfrm>
            <a:off x="630169" y="5733256"/>
            <a:ext cx="2255746" cy="1077218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 algn="ctr">
              <a:tabLst>
                <a:tab pos="361950" algn="l"/>
              </a:tabLst>
            </a:pPr>
            <a:r>
              <a:rPr lang="en-US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At the corner of</a:t>
            </a:r>
            <a:endParaRPr lang="th-TH" sz="3600" b="1" dirty="0" smtClean="0">
              <a:solidFill>
                <a:srgbClr val="000099"/>
              </a:solidFill>
              <a:latin typeface="Angsana New" pitchFamily="18" charset="-34"/>
              <a:cs typeface="Angsana New" pitchFamily="18" charset="-34"/>
            </a:endParaRPr>
          </a:p>
          <a:p>
            <a:pPr algn="ctr">
              <a:tabLst>
                <a:tab pos="361950" algn="l"/>
              </a:tabLst>
            </a:pPr>
            <a:r>
              <a:rPr lang="th-TH" sz="28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ตรงมุมของ...</a:t>
            </a:r>
            <a:endParaRPr lang="th-TH" sz="2800" b="1" dirty="0">
              <a:solidFill>
                <a:srgbClr val="000099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4" name="สี่เหลี่ยมผืนผ้า 33"/>
          <p:cNvSpPr/>
          <p:nvPr/>
        </p:nvSpPr>
        <p:spPr>
          <a:xfrm>
            <a:off x="3383865" y="5733256"/>
            <a:ext cx="1122422" cy="1077218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 algn="ctr">
              <a:tabLst>
                <a:tab pos="361950" algn="l"/>
              </a:tabLst>
            </a:pPr>
            <a:r>
              <a:rPr lang="en-US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Next to</a:t>
            </a:r>
            <a:endParaRPr lang="th-TH" sz="3600" b="1" dirty="0" smtClean="0">
              <a:solidFill>
                <a:srgbClr val="000099"/>
              </a:solidFill>
              <a:latin typeface="Angsana New" pitchFamily="18" charset="-34"/>
              <a:cs typeface="Angsana New" pitchFamily="18" charset="-34"/>
            </a:endParaRPr>
          </a:p>
          <a:p>
            <a:pPr algn="ctr">
              <a:tabLst>
                <a:tab pos="361950" algn="l"/>
              </a:tabLst>
            </a:pPr>
            <a:r>
              <a:rPr lang="th-TH" sz="28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ถัดจาก</a:t>
            </a:r>
            <a:endParaRPr lang="th-TH" sz="2800" b="1" dirty="0">
              <a:solidFill>
                <a:srgbClr val="000099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5" name="สี่เหลี่ยมผืนผ้า 34"/>
          <p:cNvSpPr/>
          <p:nvPr/>
        </p:nvSpPr>
        <p:spPr>
          <a:xfrm>
            <a:off x="5382741" y="5733256"/>
            <a:ext cx="1391796" cy="1077218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>
              <a:tabLst>
                <a:tab pos="361950" algn="l"/>
              </a:tabLst>
            </a:pPr>
            <a:r>
              <a:rPr lang="en-US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Opposite</a:t>
            </a:r>
            <a:endParaRPr lang="th-TH" sz="3600" b="1" dirty="0" smtClean="0">
              <a:solidFill>
                <a:srgbClr val="000099"/>
              </a:solidFill>
              <a:latin typeface="Angsana New" pitchFamily="18" charset="-34"/>
              <a:cs typeface="Angsana New" pitchFamily="18" charset="-34"/>
            </a:endParaRPr>
          </a:p>
          <a:p>
            <a:pPr algn="ctr">
              <a:tabLst>
                <a:tab pos="361950" algn="l"/>
              </a:tabLst>
            </a:pPr>
            <a:r>
              <a:rPr lang="th-TH" sz="28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ตรงข้าม</a:t>
            </a:r>
            <a:endParaRPr lang="th-TH" sz="2800" b="1" dirty="0">
              <a:solidFill>
                <a:srgbClr val="000099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6" name="สี่เหลี่ยมผืนผ้า 35"/>
          <p:cNvSpPr/>
          <p:nvPr/>
        </p:nvSpPr>
        <p:spPr>
          <a:xfrm>
            <a:off x="7593862" y="5805264"/>
            <a:ext cx="1391796" cy="1077218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>
              <a:tabLst>
                <a:tab pos="361950" algn="l"/>
              </a:tabLst>
            </a:pPr>
            <a:r>
              <a:rPr lang="en-US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Between</a:t>
            </a:r>
            <a:endParaRPr lang="th-TH" sz="3600" b="1" dirty="0" smtClean="0">
              <a:solidFill>
                <a:srgbClr val="000099"/>
              </a:solidFill>
              <a:latin typeface="Angsana New" pitchFamily="18" charset="-34"/>
              <a:cs typeface="Angsana New" pitchFamily="18" charset="-34"/>
            </a:endParaRPr>
          </a:p>
          <a:p>
            <a:pPr algn="ctr">
              <a:tabLst>
                <a:tab pos="361950" algn="l"/>
              </a:tabLst>
            </a:pPr>
            <a:r>
              <a:rPr lang="th-TH" sz="28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ระหว่าง</a:t>
            </a:r>
            <a:endParaRPr lang="th-TH" sz="2800" b="1" dirty="0">
              <a:solidFill>
                <a:srgbClr val="000099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7" name="สี่เหลี่ยมผืนผ้า 36"/>
          <p:cNvSpPr/>
          <p:nvPr/>
        </p:nvSpPr>
        <p:spPr>
          <a:xfrm>
            <a:off x="3390703" y="997979"/>
            <a:ext cx="555953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361950" algn="l"/>
              </a:tabLst>
            </a:pPr>
            <a:r>
              <a:rPr lang="en-US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Can you tell me how to get to the temple?</a:t>
            </a:r>
            <a:endParaRPr lang="th-TH" sz="3600" b="1" dirty="0">
              <a:solidFill>
                <a:srgbClr val="000099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245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776864" cy="720080"/>
          </a:xfrm>
        </p:spPr>
        <p:txBody>
          <a:bodyPr>
            <a:noAutofit/>
          </a:bodyPr>
          <a:lstStyle/>
          <a:p>
            <a:r>
              <a:rPr lang="th-TH" sz="4000" b="1" dirty="0">
                <a:solidFill>
                  <a:srgbClr val="C00000"/>
                </a:solidFill>
                <a:effectLst/>
                <a:latin typeface="Angsana New" pitchFamily="18" charset="-34"/>
                <a:cs typeface="Angsana New" pitchFamily="18" charset="-34"/>
              </a:rPr>
              <a:t>4. การใช้ภาษาอังกฤษสำหรับมัคคุเทศก์</a:t>
            </a:r>
            <a:r>
              <a:rPr lang="th-TH" sz="4000" b="1" dirty="0">
                <a:solidFill>
                  <a:srgbClr val="C00000"/>
                </a:solidFill>
                <a:effectLst/>
                <a:latin typeface="Angsana New" pitchFamily="18" charset="-34"/>
                <a:cs typeface="Angsana New" pitchFamily="18" charset="-34"/>
              </a:rPr>
              <a:t>ท้องถิ่น (ต่อ)</a:t>
            </a:r>
            <a:endParaRPr lang="th-TH" sz="4000" b="1" dirty="0">
              <a:solidFill>
                <a:srgbClr val="C00000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1115616" y="764704"/>
            <a:ext cx="719620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361950" algn="l"/>
              </a:tabLst>
            </a:pPr>
            <a:r>
              <a:rPr lang="th-TH" sz="36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4.3 การบรรยายสถานที่</a:t>
            </a:r>
            <a:r>
              <a:rPr lang="en-US" sz="36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 (Describing Tourist Attraction)</a:t>
            </a:r>
          </a:p>
        </p:txBody>
      </p:sp>
      <p:sp>
        <p:nvSpPr>
          <p:cNvPr id="3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4922-9B27-47BA-853A-8640EA7AA403}" type="slidenum">
              <a:rPr lang="en-US" smtClean="0"/>
              <a:t>26</a:t>
            </a:fld>
            <a:endParaRPr lang="en-US"/>
          </a:p>
        </p:txBody>
      </p:sp>
      <p:sp>
        <p:nvSpPr>
          <p:cNvPr id="5" name="สี่เหลี่ยมผืนผ้ามุมมน 4"/>
          <p:cNvSpPr/>
          <p:nvPr/>
        </p:nvSpPr>
        <p:spPr>
          <a:xfrm>
            <a:off x="1115616" y="2276872"/>
            <a:ext cx="3168352" cy="1512168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72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It is</a:t>
            </a:r>
            <a:r>
              <a:rPr lang="th-TH" sz="72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..</a:t>
            </a:r>
            <a:r>
              <a:rPr lang="en-US" sz="72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….</a:t>
            </a:r>
          </a:p>
          <a:p>
            <a:pPr algn="ctr"/>
            <a:r>
              <a:rPr lang="th-TH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สถานที่แห่งนี้คือ</a:t>
            </a:r>
            <a:endParaRPr lang="en-US" sz="3600" b="1" dirty="0">
              <a:solidFill>
                <a:srgbClr val="000099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22" name="สี่เหลี่ยมผืนผ้ามุมมน 21"/>
          <p:cNvSpPr/>
          <p:nvPr/>
        </p:nvSpPr>
        <p:spPr>
          <a:xfrm>
            <a:off x="5292080" y="1556792"/>
            <a:ext cx="3168352" cy="244827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A temple.</a:t>
            </a:r>
          </a:p>
          <a:p>
            <a:r>
              <a:rPr lang="en-US" sz="32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A floating market.</a:t>
            </a:r>
          </a:p>
          <a:p>
            <a:r>
              <a:rPr lang="en-US" sz="32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A rafting resort.</a:t>
            </a:r>
          </a:p>
          <a:p>
            <a:r>
              <a:rPr lang="en-US" sz="32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A waterfall.</a:t>
            </a:r>
          </a:p>
          <a:p>
            <a:r>
              <a:rPr lang="en-US" sz="32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A crematorium.</a:t>
            </a:r>
            <a:endParaRPr lang="en-US" sz="3200" b="1" dirty="0">
              <a:solidFill>
                <a:srgbClr val="000099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742059"/>
            <a:ext cx="536575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สี่เหลี่ยมผืนผ้ามุมมน 23"/>
          <p:cNvSpPr/>
          <p:nvPr/>
        </p:nvSpPr>
        <p:spPr>
          <a:xfrm>
            <a:off x="1083097" y="4653136"/>
            <a:ext cx="3920951" cy="1512168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It is famous for</a:t>
            </a:r>
            <a:endParaRPr lang="th-TH" sz="5400" b="1" dirty="0" smtClean="0">
              <a:solidFill>
                <a:srgbClr val="000099"/>
              </a:solidFill>
              <a:latin typeface="Angsana New" pitchFamily="18" charset="-34"/>
              <a:cs typeface="Angsana New" pitchFamily="18" charset="-34"/>
            </a:endParaRPr>
          </a:p>
          <a:p>
            <a:pPr algn="ctr"/>
            <a:r>
              <a:rPr lang="th-TH" sz="32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สถานที่แห่งนี้มีชื่อเสียงในเรื่อง</a:t>
            </a:r>
            <a:endParaRPr lang="en-US" sz="3200" b="1" dirty="0">
              <a:solidFill>
                <a:srgbClr val="000099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5545" y="5157192"/>
            <a:ext cx="536575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สี่เหลี่ยมผืนผ้า 28"/>
          <p:cNvSpPr/>
          <p:nvPr/>
        </p:nvSpPr>
        <p:spPr>
          <a:xfrm>
            <a:off x="1115616" y="1486525"/>
            <a:ext cx="7488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361950" algn="l"/>
              </a:tabLst>
            </a:pPr>
            <a:r>
              <a:rPr lang="th-TH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เราใช้โครงสร้าง ดังนี้  </a:t>
            </a:r>
            <a:r>
              <a:rPr lang="en-US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&gt;&gt;&gt;</a:t>
            </a:r>
          </a:p>
        </p:txBody>
      </p:sp>
      <p:sp>
        <p:nvSpPr>
          <p:cNvPr id="37" name="สี่เหลี่ยมผืนผ้ามุมมน 36"/>
          <p:cNvSpPr/>
          <p:nvPr/>
        </p:nvSpPr>
        <p:spPr>
          <a:xfrm>
            <a:off x="5796136" y="4581128"/>
            <a:ext cx="2808312" cy="208823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Rafting.</a:t>
            </a:r>
          </a:p>
          <a:p>
            <a:r>
              <a:rPr lang="en-US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Amulets.</a:t>
            </a:r>
          </a:p>
          <a:p>
            <a:r>
              <a:rPr lang="en-US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Beautiful nature.</a:t>
            </a:r>
          </a:p>
          <a:p>
            <a:r>
              <a:rPr lang="en-US" sz="28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Adventurous activities</a:t>
            </a:r>
            <a:endParaRPr lang="en-US" sz="2800" b="1" dirty="0">
              <a:solidFill>
                <a:srgbClr val="000099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8" name="สี่เหลี่ยมผืนผ้า 37"/>
          <p:cNvSpPr/>
          <p:nvPr/>
        </p:nvSpPr>
        <p:spPr>
          <a:xfrm>
            <a:off x="1120215" y="3861048"/>
            <a:ext cx="506100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361950" algn="l"/>
              </a:tabLst>
            </a:pPr>
            <a:r>
              <a:rPr lang="en-US" sz="44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Nan </a:t>
            </a:r>
            <a:r>
              <a:rPr lang="en-US" sz="4400" b="1" dirty="0" err="1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Thasan</a:t>
            </a:r>
            <a:r>
              <a:rPr lang="en-US" sz="44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 is a rafting resort.</a:t>
            </a:r>
            <a:endParaRPr lang="en-US" sz="4400" b="1" dirty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9" name="สี่เหลี่ยมผืนผ้า 38"/>
          <p:cNvSpPr/>
          <p:nvPr/>
        </p:nvSpPr>
        <p:spPr>
          <a:xfrm>
            <a:off x="1083097" y="6081977"/>
            <a:ext cx="389241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361950" algn="l"/>
              </a:tabLst>
            </a:pPr>
            <a:r>
              <a:rPr lang="en-US" sz="44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It is famous for rafting.</a:t>
            </a:r>
            <a:endParaRPr lang="en-US" sz="4400" b="1" dirty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38140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2" grpId="0" animBg="1"/>
      <p:bldP spid="24" grpId="0" animBg="1"/>
      <p:bldP spid="29" grpId="0"/>
      <p:bldP spid="37" grpId="0" animBg="1"/>
      <p:bldP spid="38" grpId="0"/>
      <p:bldP spid="3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776864" cy="720080"/>
          </a:xfrm>
        </p:spPr>
        <p:txBody>
          <a:bodyPr>
            <a:noAutofit/>
          </a:bodyPr>
          <a:lstStyle/>
          <a:p>
            <a:r>
              <a:rPr lang="th-TH" sz="4000" b="1" dirty="0">
                <a:solidFill>
                  <a:srgbClr val="C00000"/>
                </a:solidFill>
                <a:effectLst/>
                <a:latin typeface="Angsana New" pitchFamily="18" charset="-34"/>
                <a:cs typeface="Angsana New" pitchFamily="18" charset="-34"/>
              </a:rPr>
              <a:t>4. การใช้ภาษาอังกฤษสำหรับมัคคุเทศก์</a:t>
            </a:r>
            <a:r>
              <a:rPr lang="th-TH" sz="4000" b="1" dirty="0">
                <a:solidFill>
                  <a:srgbClr val="C00000"/>
                </a:solidFill>
                <a:effectLst/>
                <a:latin typeface="Angsana New" pitchFamily="18" charset="-34"/>
                <a:cs typeface="Angsana New" pitchFamily="18" charset="-34"/>
              </a:rPr>
              <a:t>ท้องถิ่น (ต่อ)</a:t>
            </a:r>
            <a:endParaRPr lang="th-TH" sz="4000" b="1" dirty="0">
              <a:solidFill>
                <a:srgbClr val="C00000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1115616" y="764704"/>
            <a:ext cx="719620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361950" algn="l"/>
              </a:tabLst>
            </a:pPr>
            <a:r>
              <a:rPr lang="th-TH" sz="36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4.3 การบรรยายสถานที่</a:t>
            </a:r>
            <a:r>
              <a:rPr lang="en-US" sz="36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 (Describing Tourist Attraction)</a:t>
            </a:r>
          </a:p>
        </p:txBody>
      </p:sp>
      <p:sp>
        <p:nvSpPr>
          <p:cNvPr id="3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4922-9B27-47BA-853A-8640EA7AA403}" type="slidenum">
              <a:rPr lang="en-US" smtClean="0"/>
              <a:t>27</a:t>
            </a:fld>
            <a:endParaRPr lang="en-US"/>
          </a:p>
        </p:txBody>
      </p:sp>
      <p:sp>
        <p:nvSpPr>
          <p:cNvPr id="5" name="สี่เหลี่ยมผืนผ้ามุมมน 4"/>
          <p:cNvSpPr/>
          <p:nvPr/>
        </p:nvSpPr>
        <p:spPr>
          <a:xfrm>
            <a:off x="1115616" y="2132856"/>
            <a:ext cx="7344816" cy="1368152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It was built in ….</a:t>
            </a:r>
          </a:p>
          <a:p>
            <a:pPr algn="ctr"/>
            <a:r>
              <a:rPr lang="th-TH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สถานที่แห่งนี้ถูกสร้างเมื่อ..........</a:t>
            </a:r>
            <a:endParaRPr lang="en-US" sz="3600" b="1" dirty="0">
              <a:solidFill>
                <a:srgbClr val="000099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29" name="สี่เหลี่ยมผืนผ้า 28"/>
          <p:cNvSpPr/>
          <p:nvPr/>
        </p:nvSpPr>
        <p:spPr>
          <a:xfrm>
            <a:off x="1115616" y="1486525"/>
            <a:ext cx="7488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361950" algn="l"/>
              </a:tabLst>
            </a:pPr>
            <a:r>
              <a:rPr lang="th-TH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1. เมื่อจะระบุว่า </a:t>
            </a:r>
            <a:r>
              <a:rPr lang="th-TH" sz="36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สร้างเมื่อไหร่ </a:t>
            </a:r>
            <a:r>
              <a:rPr lang="th-TH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เราใช้โครงสร้าง ดังนี้  </a:t>
            </a:r>
            <a:r>
              <a:rPr lang="en-US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&gt;&gt;&gt;</a:t>
            </a: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1124908" y="3501008"/>
            <a:ext cx="368883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361950" algn="l"/>
              </a:tabLst>
            </a:pPr>
            <a:r>
              <a:rPr lang="en-US" sz="44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* It was built in 1982 .</a:t>
            </a:r>
            <a:endParaRPr lang="en-US" sz="4400" b="1" dirty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971600" y="6093296"/>
            <a:ext cx="802838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361950" algn="l"/>
              </a:tabLst>
            </a:pPr>
            <a:r>
              <a:rPr lang="en-US" sz="44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**</a:t>
            </a:r>
            <a:r>
              <a:rPr lang="en-US" sz="4400" b="1" dirty="0" err="1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Napokae</a:t>
            </a:r>
            <a:r>
              <a:rPr lang="en-US" sz="44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 means “the rice field of grandfather.</a:t>
            </a:r>
            <a:endParaRPr lang="en-US" sz="4400" b="1" dirty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6" name="สี่เหลี่ยมผืนผ้า 15"/>
          <p:cNvSpPr/>
          <p:nvPr/>
        </p:nvSpPr>
        <p:spPr>
          <a:xfrm>
            <a:off x="1135176" y="4149080"/>
            <a:ext cx="77573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361950" algn="l"/>
              </a:tabLst>
            </a:pPr>
            <a:r>
              <a:rPr lang="th-TH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2. เมื่อจะระบุว่า “มีความหมายว่า” เราใช้โครงสร้าง ดังนี้  </a:t>
            </a:r>
            <a:r>
              <a:rPr lang="en-US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&gt;&gt;&gt;</a:t>
            </a:r>
          </a:p>
        </p:txBody>
      </p:sp>
      <p:sp>
        <p:nvSpPr>
          <p:cNvPr id="17" name="สี่เหลี่ยมผืนผ้ามุมมน 16"/>
          <p:cNvSpPr/>
          <p:nvPr/>
        </p:nvSpPr>
        <p:spPr>
          <a:xfrm>
            <a:off x="1187624" y="4725144"/>
            <a:ext cx="7344816" cy="1368152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It means ……</a:t>
            </a:r>
          </a:p>
          <a:p>
            <a:pPr algn="ctr"/>
            <a:r>
              <a:rPr lang="th-TH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มันมีความหมายว่า........</a:t>
            </a:r>
            <a:endParaRPr lang="en-US" sz="3600" b="1" dirty="0">
              <a:solidFill>
                <a:srgbClr val="000099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09279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9" grpId="0"/>
      <p:bldP spid="14" grpId="0"/>
      <p:bldP spid="15" grpId="0"/>
      <p:bldP spid="16" grpId="0"/>
      <p:bldP spid="1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776864" cy="720080"/>
          </a:xfrm>
        </p:spPr>
        <p:txBody>
          <a:bodyPr>
            <a:noAutofit/>
          </a:bodyPr>
          <a:lstStyle/>
          <a:p>
            <a:r>
              <a:rPr lang="th-TH" sz="4000" b="1" dirty="0">
                <a:solidFill>
                  <a:srgbClr val="C00000"/>
                </a:solidFill>
                <a:effectLst/>
                <a:latin typeface="Angsana New" pitchFamily="18" charset="-34"/>
                <a:cs typeface="Angsana New" pitchFamily="18" charset="-34"/>
              </a:rPr>
              <a:t>4. การใช้ภาษาอังกฤษสำหรับมัคคุเทศก์</a:t>
            </a:r>
            <a:r>
              <a:rPr lang="th-TH" sz="4000" b="1" dirty="0">
                <a:solidFill>
                  <a:srgbClr val="C00000"/>
                </a:solidFill>
                <a:effectLst/>
                <a:latin typeface="Angsana New" pitchFamily="18" charset="-34"/>
                <a:cs typeface="Angsana New" pitchFamily="18" charset="-34"/>
              </a:rPr>
              <a:t>ท้องถิ่น (ต่อ)</a:t>
            </a:r>
            <a:endParaRPr lang="th-TH" sz="4000" b="1" dirty="0">
              <a:solidFill>
                <a:srgbClr val="C00000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1115616" y="764704"/>
            <a:ext cx="68980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361950" algn="l"/>
              </a:tabLst>
            </a:pPr>
            <a:r>
              <a:rPr lang="th-TH" sz="36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4.4 การบรรยายพุทธศิลป์ (</a:t>
            </a:r>
            <a:r>
              <a:rPr lang="en-US" sz="36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Describing Buddhist Arts)</a:t>
            </a:r>
          </a:p>
        </p:txBody>
      </p:sp>
      <p:sp>
        <p:nvSpPr>
          <p:cNvPr id="3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4922-9B27-47BA-853A-8640EA7AA403}" type="slidenum">
              <a:rPr lang="en-US" smtClean="0"/>
              <a:t>28</a:t>
            </a:fld>
            <a:endParaRPr lang="en-US"/>
          </a:p>
        </p:txBody>
      </p:sp>
      <p:sp>
        <p:nvSpPr>
          <p:cNvPr id="29" name="สี่เหลี่ยมผืนผ้า 28"/>
          <p:cNvSpPr/>
          <p:nvPr/>
        </p:nvSpPr>
        <p:spPr>
          <a:xfrm>
            <a:off x="1043608" y="1340768"/>
            <a:ext cx="80648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361950" algn="l"/>
              </a:tabLst>
            </a:pPr>
            <a:r>
              <a:rPr lang="th-TH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อิริยาบถพระพุทธรูป  </a:t>
            </a:r>
            <a:r>
              <a:rPr lang="en-US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(Postures of the Buddha image) </a:t>
            </a:r>
            <a:r>
              <a:rPr lang="th-TH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เช่น </a:t>
            </a:r>
            <a:r>
              <a:rPr lang="en-US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&gt;</a:t>
            </a:r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1547664" y="2505090"/>
            <a:ext cx="71287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tabLst>
                <a:tab pos="361950" algn="l"/>
              </a:tabLst>
            </a:pPr>
            <a:r>
              <a:rPr lang="en-US" sz="40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1. Standing </a:t>
            </a:r>
            <a:r>
              <a:rPr lang="en-US" sz="40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Buddha </a:t>
            </a:r>
            <a:r>
              <a:rPr lang="en-US" sz="40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image</a:t>
            </a:r>
            <a:r>
              <a:rPr lang="th-TH" sz="40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   (</a:t>
            </a:r>
            <a:r>
              <a:rPr lang="th-TH" sz="32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พระพุทธรูปยืน) </a:t>
            </a:r>
            <a:endParaRPr lang="en-US" sz="3600" b="1" dirty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1979712" y="5661248"/>
            <a:ext cx="71287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tabLst>
                <a:tab pos="361950" algn="l"/>
              </a:tabLst>
            </a:pPr>
            <a:r>
              <a:rPr lang="en-US" sz="40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4. Walking </a:t>
            </a:r>
            <a:r>
              <a:rPr lang="en-US" sz="40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Buddha </a:t>
            </a:r>
            <a:r>
              <a:rPr lang="en-US" sz="40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image</a:t>
            </a:r>
            <a:r>
              <a:rPr lang="th-TH" sz="40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  (</a:t>
            </a:r>
            <a:r>
              <a:rPr lang="th-TH" sz="32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พระพุทธรูปเดิน)</a:t>
            </a:r>
            <a:endParaRPr lang="en-US" sz="3200" b="1" dirty="0">
              <a:solidFill>
                <a:srgbClr val="000099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2267744" y="3441194"/>
            <a:ext cx="71287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tabLst>
                <a:tab pos="361950" algn="l"/>
              </a:tabLst>
            </a:pPr>
            <a:r>
              <a:rPr lang="en-US" sz="40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2. Reclining </a:t>
            </a:r>
            <a:r>
              <a:rPr lang="en-US" sz="40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Buddha </a:t>
            </a:r>
            <a:r>
              <a:rPr lang="en-US" sz="40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image</a:t>
            </a:r>
            <a:r>
              <a:rPr lang="th-TH" sz="40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  (</a:t>
            </a:r>
            <a:r>
              <a:rPr lang="th-TH" sz="32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พระพุทธรูปนอน)</a:t>
            </a:r>
            <a:endParaRPr lang="en-US" sz="3600" b="1" dirty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6" name="สี่เหลี่ยมผืนผ้า 15"/>
          <p:cNvSpPr/>
          <p:nvPr/>
        </p:nvSpPr>
        <p:spPr>
          <a:xfrm>
            <a:off x="1763688" y="4593322"/>
            <a:ext cx="71287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tabLst>
                <a:tab pos="361950" algn="l"/>
              </a:tabLst>
            </a:pPr>
            <a:r>
              <a:rPr lang="en-US" sz="40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3. Seated </a:t>
            </a:r>
            <a:r>
              <a:rPr lang="en-US" sz="40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Buddha </a:t>
            </a:r>
            <a:r>
              <a:rPr lang="en-US" sz="40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image</a:t>
            </a:r>
            <a:r>
              <a:rPr lang="th-TH" sz="40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40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 (</a:t>
            </a:r>
            <a:r>
              <a:rPr lang="th-TH" sz="32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พระพุทธรูปนั่ง)</a:t>
            </a:r>
            <a:endParaRPr lang="en-US" sz="3600" b="1" dirty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6557" y="1988840"/>
            <a:ext cx="1167931" cy="1545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9" y="3159428"/>
            <a:ext cx="2033767" cy="1277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0945" y="4126236"/>
            <a:ext cx="1379153" cy="166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30"/>
          <a:stretch/>
        </p:blipFill>
        <p:spPr bwMode="auto">
          <a:xfrm>
            <a:off x="696835" y="4593322"/>
            <a:ext cx="855103" cy="2225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สี่เหลี่ยมผืนผ้า 22"/>
          <p:cNvSpPr/>
          <p:nvPr/>
        </p:nvSpPr>
        <p:spPr>
          <a:xfrm>
            <a:off x="1005202" y="2014288"/>
            <a:ext cx="806489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361950" algn="l"/>
              </a:tabLst>
            </a:pPr>
            <a:r>
              <a:rPr lang="en-US" sz="44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This is a …………….</a:t>
            </a:r>
            <a:endParaRPr lang="en-US" sz="4400" b="1" dirty="0" smtClean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79529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13" grpId="0"/>
      <p:bldP spid="14" grpId="0"/>
      <p:bldP spid="15" grpId="0"/>
      <p:bldP spid="16" grpId="0"/>
      <p:bldP spid="2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776864" cy="720080"/>
          </a:xfrm>
        </p:spPr>
        <p:txBody>
          <a:bodyPr>
            <a:noAutofit/>
          </a:bodyPr>
          <a:lstStyle/>
          <a:p>
            <a:r>
              <a:rPr lang="th-TH" sz="4000" b="1" dirty="0">
                <a:solidFill>
                  <a:srgbClr val="C00000"/>
                </a:solidFill>
                <a:effectLst/>
                <a:latin typeface="Angsana New" pitchFamily="18" charset="-34"/>
                <a:cs typeface="Angsana New" pitchFamily="18" charset="-34"/>
              </a:rPr>
              <a:t>4. การใช้ภาษาอังกฤษสำหรับมัคคุเทศก์</a:t>
            </a:r>
            <a:r>
              <a:rPr lang="th-TH" sz="4000" b="1" dirty="0">
                <a:solidFill>
                  <a:srgbClr val="C00000"/>
                </a:solidFill>
                <a:effectLst/>
                <a:latin typeface="Angsana New" pitchFamily="18" charset="-34"/>
                <a:cs typeface="Angsana New" pitchFamily="18" charset="-34"/>
              </a:rPr>
              <a:t>ท้องถิ่น (ต่อ)</a:t>
            </a:r>
            <a:endParaRPr lang="th-TH" sz="4000" b="1" dirty="0">
              <a:solidFill>
                <a:srgbClr val="C00000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1115616" y="764704"/>
            <a:ext cx="68980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361950" algn="l"/>
              </a:tabLst>
            </a:pPr>
            <a:r>
              <a:rPr lang="th-TH" sz="36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4.4 การบรรยายพุทธศิลป์ (</a:t>
            </a:r>
            <a:r>
              <a:rPr lang="en-US" sz="36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Describing Buddhist Arts)</a:t>
            </a:r>
          </a:p>
        </p:txBody>
      </p:sp>
      <p:sp>
        <p:nvSpPr>
          <p:cNvPr id="3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4922-9B27-47BA-853A-8640EA7AA403}" type="slidenum">
              <a:rPr lang="en-US" smtClean="0"/>
              <a:t>29</a:t>
            </a:fld>
            <a:endParaRPr lang="en-US"/>
          </a:p>
        </p:txBody>
      </p:sp>
      <p:sp>
        <p:nvSpPr>
          <p:cNvPr id="29" name="สี่เหลี่ยมผืนผ้า 28"/>
          <p:cNvSpPr/>
          <p:nvPr/>
        </p:nvSpPr>
        <p:spPr>
          <a:xfrm>
            <a:off x="1043608" y="1486525"/>
            <a:ext cx="80648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361950" algn="l"/>
              </a:tabLst>
            </a:pPr>
            <a:r>
              <a:rPr lang="th-TH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ปางพระพุทธรูป  </a:t>
            </a:r>
            <a:r>
              <a:rPr lang="en-US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(Attitudes of the Buddha image) </a:t>
            </a:r>
            <a:r>
              <a:rPr lang="th-TH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เช่น </a:t>
            </a:r>
            <a:r>
              <a:rPr lang="en-US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&gt;&gt;&gt;</a:t>
            </a: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1187624" y="2393593"/>
            <a:ext cx="7704856" cy="1323439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tabLst>
                <a:tab pos="361950" algn="l"/>
              </a:tabLst>
            </a:pPr>
            <a:r>
              <a:rPr lang="en-US" sz="44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This Buddha image </a:t>
            </a:r>
            <a:r>
              <a:rPr lang="en-US" sz="44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is in </a:t>
            </a:r>
            <a:r>
              <a:rPr lang="en-US" sz="44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the attitude of ……. </a:t>
            </a:r>
          </a:p>
          <a:p>
            <a:pPr>
              <a:tabLst>
                <a:tab pos="361950" algn="l"/>
              </a:tabLst>
            </a:pPr>
            <a:r>
              <a:rPr lang="th-TH" sz="36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พระพุทธรูปองค์นี้เป็นพระพุทธรูปปาง</a:t>
            </a:r>
            <a:r>
              <a:rPr lang="en-US" sz="36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……….</a:t>
            </a:r>
            <a:endParaRPr lang="en-US" sz="3600" b="1" dirty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1586091" y="4172887"/>
            <a:ext cx="7557909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tabLst>
                <a:tab pos="361950" algn="l"/>
              </a:tabLst>
            </a:pPr>
            <a:r>
              <a:rPr lang="en-US" sz="40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This Buddha image </a:t>
            </a:r>
            <a:r>
              <a:rPr lang="en-US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is in </a:t>
            </a:r>
            <a:r>
              <a:rPr lang="en-US" sz="40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the attitude of </a:t>
            </a:r>
            <a:r>
              <a:rPr lang="en-US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meditation</a:t>
            </a:r>
            <a:r>
              <a:rPr lang="th-TH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.</a:t>
            </a:r>
            <a:r>
              <a:rPr lang="en-US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 </a:t>
            </a:r>
          </a:p>
          <a:p>
            <a:pPr algn="ctr">
              <a:tabLst>
                <a:tab pos="361950" algn="l"/>
              </a:tabLst>
            </a:pPr>
            <a:r>
              <a:rPr lang="th-TH" sz="32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พระพุทธรูปองค์นี้เป็นพระพุทธรูปปางสมาธิ</a:t>
            </a:r>
            <a:endParaRPr lang="en-US" sz="3200" b="1" dirty="0">
              <a:solidFill>
                <a:srgbClr val="000099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3515579"/>
            <a:ext cx="2736304" cy="3371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 descr="J:\ภาษาอังกฤษที่เกี่ยวข้องกับการท่องเที่ยว\รูป\1529547304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5173628"/>
            <a:ext cx="2648613" cy="1684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8845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12" grpId="0" animBg="1"/>
      <p:bldP spid="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776864" cy="720080"/>
          </a:xfrm>
        </p:spPr>
        <p:txBody>
          <a:bodyPr>
            <a:noAutofit/>
          </a:bodyPr>
          <a:lstStyle/>
          <a:p>
            <a:r>
              <a:rPr lang="th-TH" sz="4000" b="1" dirty="0">
                <a:solidFill>
                  <a:srgbClr val="C00000"/>
                </a:solidFill>
                <a:effectLst/>
                <a:latin typeface="Angsana New" pitchFamily="18" charset="-34"/>
                <a:cs typeface="Angsana New" pitchFamily="18" charset="-34"/>
              </a:rPr>
              <a:t>4. การใช้ภาษาอังกฤษสำหรับมัคคุเทศก์</a:t>
            </a:r>
            <a:r>
              <a:rPr lang="th-TH" sz="4000" b="1" dirty="0">
                <a:solidFill>
                  <a:srgbClr val="C00000"/>
                </a:solidFill>
                <a:effectLst/>
                <a:latin typeface="Angsana New" pitchFamily="18" charset="-34"/>
                <a:cs typeface="Angsana New" pitchFamily="18" charset="-34"/>
              </a:rPr>
              <a:t>ท้องถิ่น (ต่อ)</a:t>
            </a:r>
            <a:endParaRPr lang="th-TH" sz="4000" b="1" dirty="0">
              <a:solidFill>
                <a:srgbClr val="C00000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1115616" y="764704"/>
            <a:ext cx="68980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361950" algn="l"/>
              </a:tabLst>
            </a:pPr>
            <a:r>
              <a:rPr lang="th-TH" sz="36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4.4 การบรรยายพุทธศิลป์ (</a:t>
            </a:r>
            <a:r>
              <a:rPr lang="en-US" sz="36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Describing Buddhist Arts)</a:t>
            </a:r>
          </a:p>
        </p:txBody>
      </p:sp>
      <p:sp>
        <p:nvSpPr>
          <p:cNvPr id="3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4922-9B27-47BA-853A-8640EA7AA403}" type="slidenum">
              <a:rPr lang="en-US" smtClean="0"/>
              <a:t>30</a:t>
            </a:fld>
            <a:endParaRPr lang="en-US"/>
          </a:p>
        </p:txBody>
      </p:sp>
      <p:sp>
        <p:nvSpPr>
          <p:cNvPr id="29" name="สี่เหลี่ยมผืนผ้า 28"/>
          <p:cNvSpPr/>
          <p:nvPr/>
        </p:nvSpPr>
        <p:spPr>
          <a:xfrm>
            <a:off x="1043608" y="1486525"/>
            <a:ext cx="80648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361950" algn="l"/>
              </a:tabLst>
            </a:pPr>
            <a:r>
              <a:rPr lang="th-TH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ปางพระพุทธรูป  </a:t>
            </a:r>
            <a:r>
              <a:rPr lang="en-US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(Attitudes of the Buddha image) </a:t>
            </a:r>
            <a:r>
              <a:rPr lang="th-TH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เช่น </a:t>
            </a:r>
            <a:r>
              <a:rPr lang="en-US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&gt;&gt;&gt;</a:t>
            </a: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058128" y="1916832"/>
            <a:ext cx="835292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1950" indent="-361950">
              <a:lnSpc>
                <a:spcPct val="150000"/>
              </a:lnSpc>
              <a:buFont typeface="+mj-lt"/>
              <a:buAutoNum type="arabicPeriod"/>
            </a:pPr>
            <a:r>
              <a:rPr lang="en-US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The </a:t>
            </a:r>
            <a:r>
              <a:rPr lang="en-US" sz="36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attitude of subduing </a:t>
            </a:r>
            <a:r>
              <a:rPr lang="en-US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Mara</a:t>
            </a:r>
            <a:r>
              <a:rPr lang="th-TH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32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ปาง</a:t>
            </a:r>
            <a:r>
              <a:rPr lang="th-TH" sz="32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มารวิชัย </a:t>
            </a:r>
            <a:endParaRPr lang="th-TH" sz="3200" b="1" dirty="0" smtClean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  <a:p>
            <a:pPr marL="361950" indent="-361950">
              <a:lnSpc>
                <a:spcPct val="150000"/>
              </a:lnSpc>
              <a:buFont typeface="+mj-lt"/>
              <a:buAutoNum type="arabicPeriod"/>
            </a:pPr>
            <a:r>
              <a:rPr lang="en-US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The </a:t>
            </a:r>
            <a:r>
              <a:rPr lang="en-US" sz="36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attitude of </a:t>
            </a:r>
            <a:r>
              <a:rPr lang="en-US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meditation</a:t>
            </a:r>
            <a:r>
              <a:rPr lang="th-TH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32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ปาง</a:t>
            </a:r>
            <a:r>
              <a:rPr lang="th-TH" sz="32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สมาธิ </a:t>
            </a:r>
            <a:endParaRPr lang="th-TH" sz="3200" b="1" dirty="0" smtClean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  <a:p>
            <a:pPr marL="361950" indent="-361950">
              <a:lnSpc>
                <a:spcPct val="150000"/>
              </a:lnSpc>
              <a:buFont typeface="+mj-lt"/>
              <a:buAutoNum type="arabicPeriod"/>
            </a:pPr>
            <a:r>
              <a:rPr lang="en-US" sz="32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The </a:t>
            </a:r>
            <a:r>
              <a:rPr lang="en-US" sz="32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attitude of persuading the relatives not to </a:t>
            </a:r>
            <a:r>
              <a:rPr lang="en-US" sz="32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quarrel</a:t>
            </a:r>
            <a:r>
              <a:rPr lang="th-TH" sz="36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28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ปาง</a:t>
            </a:r>
            <a:r>
              <a:rPr lang="th-TH" sz="28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ห้ามญาติ </a:t>
            </a:r>
            <a:endParaRPr lang="th-TH" sz="2800" b="1" dirty="0" smtClean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  <a:p>
            <a:pPr marL="361950" indent="-361950">
              <a:lnSpc>
                <a:spcPct val="150000"/>
              </a:lnSpc>
              <a:buFont typeface="+mj-lt"/>
              <a:buAutoNum type="arabicPeriod"/>
            </a:pPr>
            <a:r>
              <a:rPr lang="en-US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The </a:t>
            </a:r>
            <a:r>
              <a:rPr lang="en-US" sz="36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attitude of giving the first </a:t>
            </a:r>
            <a:r>
              <a:rPr lang="en-US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sermon</a:t>
            </a:r>
            <a:r>
              <a:rPr lang="th-TH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32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ปาง</a:t>
            </a:r>
            <a:r>
              <a:rPr lang="th-TH" sz="32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ปฐมเทศนา </a:t>
            </a:r>
            <a:endParaRPr lang="th-TH" sz="3600" b="1" dirty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  <a:p>
            <a:pPr marL="361950" indent="-361950">
              <a:lnSpc>
                <a:spcPct val="150000"/>
              </a:lnSpc>
              <a:buFont typeface="+mj-lt"/>
              <a:buAutoNum type="arabicPeriod"/>
            </a:pPr>
            <a:r>
              <a:rPr lang="en-US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The </a:t>
            </a:r>
            <a:r>
              <a:rPr lang="en-US" sz="36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attitude of </a:t>
            </a:r>
            <a:r>
              <a:rPr lang="en-US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Nativity</a:t>
            </a:r>
            <a:r>
              <a:rPr lang="th-TH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			</a:t>
            </a:r>
            <a:r>
              <a:rPr lang="th-TH" sz="32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ปาง</a:t>
            </a:r>
            <a:r>
              <a:rPr lang="th-TH" sz="32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ประสูติ</a:t>
            </a:r>
            <a:r>
              <a:rPr lang="th-TH" sz="32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 </a:t>
            </a:r>
          </a:p>
          <a:p>
            <a:pPr marL="361950" indent="-361950">
              <a:lnSpc>
                <a:spcPct val="150000"/>
              </a:lnSpc>
              <a:buFont typeface="+mj-lt"/>
              <a:buAutoNum type="arabicPeriod"/>
            </a:pPr>
            <a:r>
              <a:rPr lang="en-US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The </a:t>
            </a:r>
            <a:r>
              <a:rPr lang="en-US" sz="36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attitude of </a:t>
            </a:r>
            <a:r>
              <a:rPr lang="en-US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Nirvana</a:t>
            </a:r>
            <a:r>
              <a:rPr lang="th-TH" sz="36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			</a:t>
            </a:r>
            <a:r>
              <a:rPr lang="th-TH" sz="32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ปาง</a:t>
            </a:r>
            <a:r>
              <a:rPr lang="th-TH" sz="32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ปรินิพพาน </a:t>
            </a:r>
            <a:endParaRPr lang="en-US" sz="3600" b="1" dirty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52896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8064896" cy="720080"/>
          </a:xfrm>
        </p:spPr>
        <p:txBody>
          <a:bodyPr>
            <a:noAutofit/>
          </a:bodyPr>
          <a:lstStyle/>
          <a:p>
            <a:pPr>
              <a:tabLst>
                <a:tab pos="533400" algn="l"/>
              </a:tabLst>
            </a:pPr>
            <a:r>
              <a:rPr lang="th-TH" sz="4000" b="1" dirty="0">
                <a:solidFill>
                  <a:srgbClr val="000099"/>
                </a:solidFill>
                <a:effectLst/>
                <a:latin typeface="Angsana New" pitchFamily="18" charset="-34"/>
                <a:cs typeface="Angsana New" pitchFamily="18" charset="-34"/>
              </a:rPr>
              <a:t>5. กิจกรรมนำเสนองานกลุ่ม / อภิปรายและตอบข้อซักถาม</a:t>
            </a:r>
          </a:p>
        </p:txBody>
      </p:sp>
      <p:sp>
        <p:nvSpPr>
          <p:cNvPr id="3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4922-9B27-47BA-853A-8640EA7AA403}" type="slidenum">
              <a:rPr lang="en-US" smtClean="0"/>
              <a:t>31</a:t>
            </a:fld>
            <a:endParaRPr lang="en-US"/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971600" y="980728"/>
            <a:ext cx="8241359" cy="54168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361950" algn="l"/>
              </a:tabLst>
            </a:pPr>
            <a:r>
              <a:rPr lang="th-TH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กิจกรรม </a:t>
            </a:r>
            <a:r>
              <a:rPr lang="en-US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“Hello </a:t>
            </a:r>
            <a:r>
              <a:rPr lang="en-US" sz="4000" b="1" dirty="0" err="1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Phatthalung</a:t>
            </a:r>
            <a:r>
              <a:rPr lang="en-US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”</a:t>
            </a:r>
          </a:p>
          <a:p>
            <a:pPr>
              <a:tabLst>
                <a:tab pos="361950" algn="l"/>
              </a:tabLst>
            </a:pPr>
            <a:r>
              <a:rPr lang="en-US" sz="3400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1. </a:t>
            </a:r>
            <a:r>
              <a:rPr lang="th-TH" sz="3400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แบ่งกลุ่ม ๆ ละ 10 คน</a:t>
            </a:r>
          </a:p>
          <a:p>
            <a:pPr>
              <a:tabLst>
                <a:tab pos="361950" algn="l"/>
              </a:tabLst>
            </a:pPr>
            <a:r>
              <a:rPr lang="th-TH" sz="3400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2. ตั้งชื่อบริษัทนำเที่ยวของตัวเอง </a:t>
            </a:r>
          </a:p>
          <a:p>
            <a:pPr>
              <a:tabLst>
                <a:tab pos="361950" algn="l"/>
              </a:tabLst>
            </a:pPr>
            <a:r>
              <a:rPr lang="th-TH" sz="3400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3. เลือกสถานที่ท่องเที่ยว</a:t>
            </a:r>
          </a:p>
          <a:p>
            <a:pPr>
              <a:tabLst>
                <a:tab pos="361950" algn="l"/>
              </a:tabLst>
            </a:pPr>
            <a:r>
              <a:rPr lang="th-TH" sz="3400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4. ประชุมหารือ + เขียนบรรยายสถานที่ท่องเที่ยวนั้นลงกระดาษ</a:t>
            </a:r>
          </a:p>
          <a:p>
            <a:pPr>
              <a:tabLst>
                <a:tab pos="361950" algn="l"/>
              </a:tabLst>
            </a:pPr>
            <a:r>
              <a:rPr lang="th-TH" sz="3400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5</a:t>
            </a:r>
            <a:r>
              <a:rPr lang="th-TH" sz="3400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. คัดเลือกตัวแทน “มัคคุเทศก์”  ของกลุ่ม 1 คน และ </a:t>
            </a:r>
          </a:p>
          <a:p>
            <a:pPr>
              <a:tabLst>
                <a:tab pos="361950" algn="l"/>
              </a:tabLst>
            </a:pPr>
            <a:r>
              <a:rPr lang="th-TH" sz="3400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    นักท่องเที่ยว 1 คน เพื่อแสดงบทบาทสมมติ</a:t>
            </a:r>
          </a:p>
          <a:p>
            <a:pPr>
              <a:tabLst>
                <a:tab pos="361950" algn="l"/>
              </a:tabLst>
            </a:pPr>
            <a:r>
              <a:rPr lang="th-TH" sz="3400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6. ใช้เวลาอย่างน้อย 2 นาที แต่ไม่เกิน 3 นาที</a:t>
            </a:r>
          </a:p>
          <a:p>
            <a:pPr>
              <a:tabLst>
                <a:tab pos="361950" algn="l"/>
              </a:tabLst>
            </a:pPr>
            <a:r>
              <a:rPr lang="th-TH" sz="3400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7. อย่างน้อยต้องมี การแนะนำตัวเอง + สถานที่ท่องเที่ยว + การเดินทาง</a:t>
            </a:r>
          </a:p>
          <a:p>
            <a:pPr>
              <a:tabLst>
                <a:tab pos="361950" algn="l"/>
              </a:tabLst>
            </a:pPr>
            <a:r>
              <a:rPr lang="th-TH" sz="3400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8. มีเวลาเตรียมตัว 20 นาที เท่านั้น</a:t>
            </a:r>
            <a:endParaRPr lang="en-US" sz="3400" dirty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01935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844824"/>
            <a:ext cx="6096000" cy="428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8064896" cy="720080"/>
          </a:xfrm>
        </p:spPr>
        <p:txBody>
          <a:bodyPr>
            <a:noAutofit/>
          </a:bodyPr>
          <a:lstStyle/>
          <a:p>
            <a:pPr>
              <a:tabLst>
                <a:tab pos="533400" algn="l"/>
              </a:tabLst>
            </a:pPr>
            <a:r>
              <a:rPr lang="en-US" sz="6600" b="1" dirty="0" smtClean="0">
                <a:solidFill>
                  <a:srgbClr val="000099"/>
                </a:solidFill>
                <a:effectLst/>
                <a:latin typeface="Angsana New" pitchFamily="18" charset="-34"/>
                <a:cs typeface="Angsana New" pitchFamily="18" charset="-34"/>
              </a:rPr>
              <a:t>Nan </a:t>
            </a:r>
            <a:r>
              <a:rPr lang="en-US" sz="6600" b="1" dirty="0" err="1" smtClean="0">
                <a:solidFill>
                  <a:srgbClr val="000099"/>
                </a:solidFill>
                <a:effectLst/>
                <a:latin typeface="Angsana New" pitchFamily="18" charset="-34"/>
                <a:cs typeface="Angsana New" pitchFamily="18" charset="-34"/>
              </a:rPr>
              <a:t>Thasan</a:t>
            </a:r>
            <a:r>
              <a:rPr lang="en-US" sz="6600" b="1" dirty="0" smtClean="0">
                <a:solidFill>
                  <a:srgbClr val="000099"/>
                </a:solidFill>
                <a:effectLst/>
                <a:latin typeface="Angsana New" pitchFamily="18" charset="-34"/>
                <a:cs typeface="Angsana New" pitchFamily="18" charset="-34"/>
              </a:rPr>
              <a:t> Rafting Resort</a:t>
            </a:r>
            <a:endParaRPr lang="th-TH" sz="6600" b="1" dirty="0">
              <a:solidFill>
                <a:srgbClr val="000099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4922-9B27-47BA-853A-8640EA7AA403}" type="slidenum">
              <a:rPr lang="en-US" smtClean="0"/>
              <a:t>32</a:t>
            </a:fld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0808"/>
            <a:ext cx="5675785" cy="2279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075041" y="116632"/>
            <a:ext cx="82907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3800" b="1" dirty="0" smtClean="0">
                <a:solidFill>
                  <a:srgbClr val="C00000"/>
                </a:solidFill>
              </a:rPr>
              <a:t>1</a:t>
            </a:r>
            <a:endParaRPr lang="en-US" sz="13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8137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8064896" cy="720080"/>
          </a:xfrm>
        </p:spPr>
        <p:txBody>
          <a:bodyPr>
            <a:noAutofit/>
          </a:bodyPr>
          <a:lstStyle/>
          <a:p>
            <a:pPr>
              <a:tabLst>
                <a:tab pos="533400" algn="l"/>
              </a:tabLst>
            </a:pPr>
            <a:r>
              <a:rPr lang="en-US" sz="6600" b="1" dirty="0" err="1" smtClean="0">
                <a:solidFill>
                  <a:srgbClr val="000099"/>
                </a:solidFill>
                <a:effectLst/>
                <a:latin typeface="Angsana New" pitchFamily="18" charset="-34"/>
                <a:cs typeface="Angsana New" pitchFamily="18" charset="-34"/>
              </a:rPr>
              <a:t>Thalenoi</a:t>
            </a:r>
            <a:r>
              <a:rPr lang="en-US" sz="6600" b="1" dirty="0" smtClean="0">
                <a:solidFill>
                  <a:srgbClr val="000099"/>
                </a:solidFill>
                <a:effectLst/>
                <a:latin typeface="Angsana New" pitchFamily="18" charset="-34"/>
                <a:cs typeface="Angsana New" pitchFamily="18" charset="-34"/>
              </a:rPr>
              <a:t> Floating Market</a:t>
            </a:r>
            <a:endParaRPr lang="th-TH" sz="6600" b="1" dirty="0">
              <a:solidFill>
                <a:srgbClr val="000099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4922-9B27-47BA-853A-8640EA7AA403}" type="slidenum">
              <a:rPr lang="en-US" smtClean="0"/>
              <a:t>33</a:t>
            </a:fld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0728"/>
            <a:ext cx="9144000" cy="5143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075041" y="116632"/>
            <a:ext cx="82907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3800" b="1" dirty="0">
                <a:solidFill>
                  <a:srgbClr val="C00000"/>
                </a:solidFill>
              </a:rPr>
              <a:t>2</a:t>
            </a:r>
            <a:endParaRPr lang="en-US" sz="13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78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9645" y="2976817"/>
            <a:ext cx="4964525" cy="3309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8064896" cy="720080"/>
          </a:xfrm>
        </p:spPr>
        <p:txBody>
          <a:bodyPr>
            <a:noAutofit/>
          </a:bodyPr>
          <a:lstStyle/>
          <a:p>
            <a:pPr>
              <a:tabLst>
                <a:tab pos="533400" algn="l"/>
              </a:tabLst>
            </a:pPr>
            <a:r>
              <a:rPr lang="en-US" sz="6600" b="1" dirty="0" err="1" smtClean="0">
                <a:solidFill>
                  <a:srgbClr val="000099"/>
                </a:solidFill>
                <a:effectLst/>
                <a:latin typeface="Angsana New" pitchFamily="18" charset="-34"/>
                <a:cs typeface="Angsana New" pitchFamily="18" charset="-34"/>
              </a:rPr>
              <a:t>Khao</a:t>
            </a:r>
            <a:r>
              <a:rPr lang="en-US" sz="6600" b="1" dirty="0" smtClean="0">
                <a:solidFill>
                  <a:srgbClr val="000099"/>
                </a:solidFill>
                <a:effectLst/>
                <a:latin typeface="Angsana New" pitchFamily="18" charset="-34"/>
                <a:cs typeface="Angsana New" pitchFamily="18" charset="-34"/>
              </a:rPr>
              <a:t> Or Temple</a:t>
            </a:r>
            <a:endParaRPr lang="th-TH" sz="6600" b="1" dirty="0">
              <a:solidFill>
                <a:srgbClr val="000099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4922-9B27-47BA-853A-8640EA7AA403}" type="slidenum">
              <a:rPr lang="en-US" smtClean="0"/>
              <a:t>34</a:t>
            </a:fld>
            <a:endParaRPr lang="en-U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4562"/>
            <a:ext cx="4932040" cy="3704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075041" y="116632"/>
            <a:ext cx="82907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3800" b="1" dirty="0">
                <a:solidFill>
                  <a:srgbClr val="C00000"/>
                </a:solidFill>
              </a:rPr>
              <a:t>3</a:t>
            </a:r>
            <a:endParaRPr lang="en-US" sz="13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300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8064896" cy="720080"/>
          </a:xfrm>
        </p:spPr>
        <p:txBody>
          <a:bodyPr>
            <a:noAutofit/>
          </a:bodyPr>
          <a:lstStyle/>
          <a:p>
            <a:pPr>
              <a:tabLst>
                <a:tab pos="533400" algn="l"/>
              </a:tabLst>
            </a:pPr>
            <a:r>
              <a:rPr lang="en-US" sz="6600" b="1" dirty="0" err="1" smtClean="0">
                <a:solidFill>
                  <a:srgbClr val="000099"/>
                </a:solidFill>
                <a:effectLst/>
                <a:latin typeface="Angsana New" pitchFamily="18" charset="-34"/>
                <a:cs typeface="Angsana New" pitchFamily="18" charset="-34"/>
              </a:rPr>
              <a:t>Napokae</a:t>
            </a:r>
            <a:endParaRPr lang="th-TH" sz="6600" b="1" dirty="0">
              <a:solidFill>
                <a:srgbClr val="000099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4922-9B27-47BA-853A-8640EA7AA403}" type="slidenum">
              <a:rPr lang="en-US" smtClean="0"/>
              <a:t>35</a:t>
            </a:fld>
            <a:endParaRPr lang="en-US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1107" y="2958617"/>
            <a:ext cx="6104329" cy="3433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32"/>
          <a:stretch/>
        </p:blipFill>
        <p:spPr bwMode="auto">
          <a:xfrm>
            <a:off x="179512" y="908720"/>
            <a:ext cx="5440063" cy="3622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8075041" y="116632"/>
            <a:ext cx="82907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3800" b="1" dirty="0">
                <a:solidFill>
                  <a:srgbClr val="C00000"/>
                </a:solidFill>
              </a:rPr>
              <a:t>4</a:t>
            </a:r>
            <a:endParaRPr lang="en-US" sz="13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4635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8064896" cy="720080"/>
          </a:xfrm>
        </p:spPr>
        <p:txBody>
          <a:bodyPr>
            <a:noAutofit/>
          </a:bodyPr>
          <a:lstStyle/>
          <a:p>
            <a:pPr>
              <a:tabLst>
                <a:tab pos="533400" algn="l"/>
              </a:tabLst>
            </a:pPr>
            <a:r>
              <a:rPr lang="en-US" sz="6600" b="1" dirty="0" smtClean="0">
                <a:solidFill>
                  <a:srgbClr val="000099"/>
                </a:solidFill>
                <a:effectLst/>
                <a:latin typeface="Angsana New" pitchFamily="18" charset="-34"/>
                <a:cs typeface="Angsana New" pitchFamily="18" charset="-34"/>
              </a:rPr>
              <a:t>The longest elevated bridge</a:t>
            </a:r>
            <a:endParaRPr lang="th-TH" sz="6600" b="1" dirty="0">
              <a:solidFill>
                <a:srgbClr val="000099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4922-9B27-47BA-853A-8640EA7AA403}" type="slidenum">
              <a:rPr lang="en-US" smtClean="0"/>
              <a:t>36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075041" y="116632"/>
            <a:ext cx="82907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3800" b="1" dirty="0" smtClean="0">
                <a:solidFill>
                  <a:srgbClr val="C00000"/>
                </a:solidFill>
              </a:rPr>
              <a:t>5</a:t>
            </a:r>
            <a:endParaRPr lang="en-US" sz="13800" b="1" dirty="0">
              <a:solidFill>
                <a:srgbClr val="C00000"/>
              </a:solidFill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1187624" y="908720"/>
            <a:ext cx="64604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200" b="1" cap="all" dirty="0">
                <a:solidFill>
                  <a:srgbClr val="C00000"/>
                </a:solidFill>
              </a:rPr>
              <a:t>สะพานเฉลิมพระเกียรติ 80 พรรษา 5 ธันวาคม 2550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44" t="12422" r="16030" b="26724"/>
          <a:stretch/>
        </p:blipFill>
        <p:spPr bwMode="auto">
          <a:xfrm>
            <a:off x="276456" y="1772816"/>
            <a:ext cx="8682468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2843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8064896" cy="720080"/>
          </a:xfrm>
        </p:spPr>
        <p:txBody>
          <a:bodyPr>
            <a:noAutofit/>
          </a:bodyPr>
          <a:lstStyle/>
          <a:p>
            <a:pPr>
              <a:tabLst>
                <a:tab pos="533400" algn="l"/>
              </a:tabLst>
            </a:pPr>
            <a:r>
              <a:rPr lang="en-US" sz="6600" b="1" dirty="0" smtClean="0">
                <a:solidFill>
                  <a:srgbClr val="000099"/>
                </a:solidFill>
                <a:effectLst/>
                <a:latin typeface="Angsana New" pitchFamily="18" charset="-34"/>
                <a:cs typeface="Angsana New" pitchFamily="18" charset="-34"/>
              </a:rPr>
              <a:t>Water Buffalo Life</a:t>
            </a:r>
            <a:endParaRPr lang="th-TH" sz="6600" b="1" dirty="0">
              <a:solidFill>
                <a:srgbClr val="000099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4922-9B27-47BA-853A-8640EA7AA403}" type="slidenum">
              <a:rPr lang="en-US" smtClean="0"/>
              <a:t>37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075041" y="116632"/>
            <a:ext cx="1069524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dirty="0">
                <a:solidFill>
                  <a:srgbClr val="C00000"/>
                </a:solidFill>
              </a:rPr>
              <a:t>6</a:t>
            </a:r>
            <a:endParaRPr lang="en-US" sz="13800" dirty="0">
              <a:solidFill>
                <a:srgbClr val="C00000"/>
              </a:solidFill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3"/>
          <a:stretch/>
        </p:blipFill>
        <p:spPr bwMode="auto">
          <a:xfrm>
            <a:off x="395865" y="1224627"/>
            <a:ext cx="7679176" cy="5052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6386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07704" y="3100309"/>
            <a:ext cx="8064896" cy="720080"/>
          </a:xfrm>
        </p:spPr>
        <p:txBody>
          <a:bodyPr>
            <a:noAutofit/>
          </a:bodyPr>
          <a:lstStyle/>
          <a:p>
            <a:pPr algn="ctr">
              <a:tabLst>
                <a:tab pos="533400" algn="l"/>
              </a:tabLst>
            </a:pPr>
            <a:r>
              <a:rPr lang="th-TH" sz="8000" b="1" dirty="0" smtClean="0">
                <a:solidFill>
                  <a:srgbClr val="000099"/>
                </a:solidFill>
                <a:effectLst/>
                <a:latin typeface="Angsana New" pitchFamily="18" charset="-34"/>
                <a:cs typeface="Angsana New" pitchFamily="18" charset="-34"/>
              </a:rPr>
              <a:t>ขอบคุณครับ</a:t>
            </a:r>
            <a:endParaRPr lang="th-TH" sz="8000" b="1" dirty="0">
              <a:solidFill>
                <a:srgbClr val="000099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4922-9B27-47BA-853A-8640EA7AA403}" type="slidenum">
              <a:rPr lang="en-US" smtClean="0"/>
              <a:t>38</a:t>
            </a:fld>
            <a:endParaRPr lang="en-US"/>
          </a:p>
        </p:txBody>
      </p:sp>
      <p:pic>
        <p:nvPicPr>
          <p:cNvPr id="12290" name="Picture 2" descr="J:\ภาษาอังกฤษที่เกี่ยวข้องกับการท่องเที่ยว\รูป\tourist-drawing-51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3274"/>
            <a:ext cx="6191250" cy="653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622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จุดที่สุด">
  <a:themeElements>
    <a:clrScheme name="จุดที่สุด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จุดที่สุด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จุดที่สุด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748</TotalTime>
  <Words>1871</Words>
  <Application>Microsoft Office PowerPoint</Application>
  <PresentationFormat>นำเสนอทางหน้าจอ (4:3)</PresentationFormat>
  <Paragraphs>349</Paragraphs>
  <Slides>38</Slides>
  <Notes>38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38</vt:i4>
      </vt:variant>
    </vt:vector>
  </HeadingPairs>
  <TitlesOfParts>
    <vt:vector size="39" baseType="lpstr">
      <vt:lpstr>จุดที่สุด</vt:lpstr>
      <vt:lpstr>ยินดีต้อนรับน้อง ๆ รุ่นใหม่ ยุค 4.0 สู่...</vt:lpstr>
      <vt:lpstr>เกี่ยวกับวิทยากร (About The Lecturer)</vt:lpstr>
      <vt:lpstr>แบ่งกลุ่ม (Grouping)</vt:lpstr>
      <vt:lpstr>หัวข้อการบรรยาย (Topics)</vt:lpstr>
      <vt:lpstr>1. นิยาม และ คำจำกัดความ  (Terms &amp; Definitions)</vt:lpstr>
      <vt:lpstr>1. นิยามและคำจำกัดความ (Definition)</vt:lpstr>
      <vt:lpstr>1. นิยามและคำจำกัดความ (Definition) (ต่อ)</vt:lpstr>
      <vt:lpstr>1. นิยามและคำจำกัดความ (Definition) (ต่อ)</vt:lpstr>
      <vt:lpstr>1. นิยามและคำจำกัดความ (Definition) (ต่อ)</vt:lpstr>
      <vt:lpstr>1. นิยามและคำจำกัดความ (Definition) (ต่อ)</vt:lpstr>
      <vt:lpstr>2. ประเภทของมัคคุเทศก์  (Categories of Tourist Guide)  </vt:lpstr>
      <vt:lpstr>2. ประเภทของมัคคุเทศก์ (Categories of Tourist Guide)  </vt:lpstr>
      <vt:lpstr>2. ประเภทของมัคคุเทศก์ (Categories of Tourist Guide) (ต่อ)  </vt:lpstr>
      <vt:lpstr>2. ประเภทของมัคคุเทศก์ (Categories of Tourist Guide) (ต่อ)  </vt:lpstr>
      <vt:lpstr>2. ประเภทของมัคคุเทศก์ (Categories of Tourist Guide) (ต่อ) </vt:lpstr>
      <vt:lpstr>2. ประเภทของมัคคุเทศก์ (Categories of Tourist Guide) (ต่อ) </vt:lpstr>
      <vt:lpstr>2. ประเภทของมัคคุเทศก์ (Categories of Tourist Guide) (ต่อ) </vt:lpstr>
      <vt:lpstr>3. ลักษณะของมัคคุเทศก์ที่ดี / การนำเที่ยว Characteristics of a Great Tourist Guide &amp; Guiding </vt:lpstr>
      <vt:lpstr>3. ลักษณะของมัคคุเทศก์ที่ดี </vt:lpstr>
      <vt:lpstr>งานนำเสนอ PowerPoint</vt:lpstr>
      <vt:lpstr>4. การใช้ภาษาอังกฤษสำหรับมัคคุเทศก์ท้องถิ่น English For Local Tourist Guides  </vt:lpstr>
      <vt:lpstr>4. การใช้ภาษาอังกฤษสำหรับมัคคุเทศก์ท้องถิ่น (ต่อ)</vt:lpstr>
      <vt:lpstr>4. การใช้ภาษาอังกฤษสำหรับมัคคุเทศก์ท้องถิ่น (ต่อ)</vt:lpstr>
      <vt:lpstr>4. การใช้ภาษาอังกฤษสำหรับมัคคุเทศก์ท้องถิ่น (ต่อ)</vt:lpstr>
      <vt:lpstr>4. การใช้ภาษาอังกฤษสำหรับมัคคุเทศก์ท้องถิ่น (ต่อ)</vt:lpstr>
      <vt:lpstr>4. การใช้ภาษาอังกฤษสำหรับมัคคุเทศก์ท้องถิ่น (ต่อ)</vt:lpstr>
      <vt:lpstr>4. การใช้ภาษาอังกฤษสำหรับมัคคุเทศก์ท้องถิ่น (ต่อ)</vt:lpstr>
      <vt:lpstr>4. การใช้ภาษาอังกฤษสำหรับมัคคุเทศก์ท้องถิ่น (ต่อ)</vt:lpstr>
      <vt:lpstr>4. การใช้ภาษาอังกฤษสำหรับมัคคุเทศก์ท้องถิ่น (ต่อ)</vt:lpstr>
      <vt:lpstr>4. การใช้ภาษาอังกฤษสำหรับมัคคุเทศก์ท้องถิ่น (ต่อ)</vt:lpstr>
      <vt:lpstr>5. กิจกรรมนำเสนองานกลุ่ม / อภิปรายและตอบข้อซักถาม</vt:lpstr>
      <vt:lpstr>Nan Thasan Rafting Resort</vt:lpstr>
      <vt:lpstr>Thalenoi Floating Market</vt:lpstr>
      <vt:lpstr>Khao Or Temple</vt:lpstr>
      <vt:lpstr>Napokae</vt:lpstr>
      <vt:lpstr>The longest elevated bridge</vt:lpstr>
      <vt:lpstr>Water Buffalo Life</vt:lpstr>
      <vt:lpstr>ขอบคุณครับ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Personal</dc:creator>
  <cp:lastModifiedBy>Personal</cp:lastModifiedBy>
  <cp:revision>90</cp:revision>
  <dcterms:created xsi:type="dcterms:W3CDTF">2018-08-28T15:19:02Z</dcterms:created>
  <dcterms:modified xsi:type="dcterms:W3CDTF">2018-08-29T16:41:28Z</dcterms:modified>
</cp:coreProperties>
</file>